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151"/>
  </p:notesMasterIdLst>
  <p:sldIdLst>
    <p:sldId id="505" r:id="rId3"/>
    <p:sldId id="504" r:id="rId4"/>
    <p:sldId id="640" r:id="rId5"/>
    <p:sldId id="641" r:id="rId6"/>
    <p:sldId id="644" r:id="rId7"/>
    <p:sldId id="642" r:id="rId8"/>
    <p:sldId id="523" r:id="rId9"/>
    <p:sldId id="524" r:id="rId10"/>
    <p:sldId id="525" r:id="rId11"/>
    <p:sldId id="526" r:id="rId12"/>
    <p:sldId id="527" r:id="rId13"/>
    <p:sldId id="528" r:id="rId14"/>
    <p:sldId id="529" r:id="rId15"/>
    <p:sldId id="256" r:id="rId16"/>
    <p:sldId id="491" r:id="rId17"/>
    <p:sldId id="492" r:id="rId18"/>
    <p:sldId id="455" r:id="rId19"/>
    <p:sldId id="456" r:id="rId20"/>
    <p:sldId id="494" r:id="rId21"/>
    <p:sldId id="627" r:id="rId22"/>
    <p:sldId id="495" r:id="rId23"/>
    <p:sldId id="496" r:id="rId24"/>
    <p:sldId id="497" r:id="rId25"/>
    <p:sldId id="498" r:id="rId26"/>
    <p:sldId id="457" r:id="rId27"/>
    <p:sldId id="458" r:id="rId28"/>
    <p:sldId id="459" r:id="rId29"/>
    <p:sldId id="499" r:id="rId30"/>
    <p:sldId id="500" r:id="rId31"/>
    <p:sldId id="501" r:id="rId32"/>
    <p:sldId id="502" r:id="rId33"/>
    <p:sldId id="503" r:id="rId34"/>
    <p:sldId id="461" r:id="rId35"/>
    <p:sldId id="466" r:id="rId36"/>
    <p:sldId id="460" r:id="rId37"/>
    <p:sldId id="462" r:id="rId38"/>
    <p:sldId id="463" r:id="rId39"/>
    <p:sldId id="464" r:id="rId40"/>
    <p:sldId id="465" r:id="rId41"/>
    <p:sldId id="629" r:id="rId42"/>
    <p:sldId id="467" r:id="rId43"/>
    <p:sldId id="468" r:id="rId44"/>
    <p:sldId id="628" r:id="rId45"/>
    <p:sldId id="470" r:id="rId46"/>
    <p:sldId id="471" r:id="rId47"/>
    <p:sldId id="472" r:id="rId48"/>
    <p:sldId id="475" r:id="rId49"/>
    <p:sldId id="473" r:id="rId50"/>
    <p:sldId id="474" r:id="rId51"/>
    <p:sldId id="483" r:id="rId52"/>
    <p:sldId id="476" r:id="rId53"/>
    <p:sldId id="484" r:id="rId54"/>
    <p:sldId id="485" r:id="rId55"/>
    <p:sldId id="486" r:id="rId56"/>
    <p:sldId id="487" r:id="rId57"/>
    <p:sldId id="488" r:id="rId58"/>
    <p:sldId id="489" r:id="rId59"/>
    <p:sldId id="490" r:id="rId60"/>
    <p:sldId id="477" r:id="rId61"/>
    <p:sldId id="478" r:id="rId62"/>
    <p:sldId id="479" r:id="rId63"/>
    <p:sldId id="482" r:id="rId64"/>
    <p:sldId id="530" r:id="rId65"/>
    <p:sldId id="531" r:id="rId66"/>
    <p:sldId id="532" r:id="rId67"/>
    <p:sldId id="533" r:id="rId68"/>
    <p:sldId id="534" r:id="rId69"/>
    <p:sldId id="535" r:id="rId70"/>
    <p:sldId id="536" r:id="rId71"/>
    <p:sldId id="537" r:id="rId72"/>
    <p:sldId id="538" r:id="rId73"/>
    <p:sldId id="539" r:id="rId74"/>
    <p:sldId id="540" r:id="rId75"/>
    <p:sldId id="541" r:id="rId76"/>
    <p:sldId id="542" r:id="rId77"/>
    <p:sldId id="543" r:id="rId78"/>
    <p:sldId id="544" r:id="rId79"/>
    <p:sldId id="545" r:id="rId80"/>
    <p:sldId id="547" r:id="rId81"/>
    <p:sldId id="548" r:id="rId82"/>
    <p:sldId id="549" r:id="rId83"/>
    <p:sldId id="551" r:id="rId84"/>
    <p:sldId id="552" r:id="rId85"/>
    <p:sldId id="553" r:id="rId86"/>
    <p:sldId id="554" r:id="rId87"/>
    <p:sldId id="555" r:id="rId88"/>
    <p:sldId id="556" r:id="rId89"/>
    <p:sldId id="558" r:id="rId90"/>
    <p:sldId id="559" r:id="rId91"/>
    <p:sldId id="560" r:id="rId92"/>
    <p:sldId id="561" r:id="rId93"/>
    <p:sldId id="562" r:id="rId94"/>
    <p:sldId id="563" r:id="rId95"/>
    <p:sldId id="564" r:id="rId96"/>
    <p:sldId id="567" r:id="rId97"/>
    <p:sldId id="568" r:id="rId98"/>
    <p:sldId id="569" r:id="rId99"/>
    <p:sldId id="570" r:id="rId100"/>
    <p:sldId id="571" r:id="rId101"/>
    <p:sldId id="572" r:id="rId102"/>
    <p:sldId id="573" r:id="rId103"/>
    <p:sldId id="574" r:id="rId104"/>
    <p:sldId id="575" r:id="rId105"/>
    <p:sldId id="576" r:id="rId106"/>
    <p:sldId id="577" r:id="rId107"/>
    <p:sldId id="578" r:id="rId108"/>
    <p:sldId id="579" r:id="rId109"/>
    <p:sldId id="580" r:id="rId110"/>
    <p:sldId id="581" r:id="rId111"/>
    <p:sldId id="582" r:id="rId112"/>
    <p:sldId id="583" r:id="rId113"/>
    <p:sldId id="585" r:id="rId114"/>
    <p:sldId id="586" r:id="rId115"/>
    <p:sldId id="587" r:id="rId116"/>
    <p:sldId id="590" r:id="rId117"/>
    <p:sldId id="593" r:id="rId118"/>
    <p:sldId id="594" r:id="rId119"/>
    <p:sldId id="595" r:id="rId120"/>
    <p:sldId id="630" r:id="rId121"/>
    <p:sldId id="597" r:id="rId122"/>
    <p:sldId id="598" r:id="rId123"/>
    <p:sldId id="599" r:id="rId124"/>
    <p:sldId id="600" r:id="rId125"/>
    <p:sldId id="601" r:id="rId126"/>
    <p:sldId id="643" r:id="rId127"/>
    <p:sldId id="602" r:id="rId128"/>
    <p:sldId id="603" r:id="rId129"/>
    <p:sldId id="605" r:id="rId130"/>
    <p:sldId id="631" r:id="rId131"/>
    <p:sldId id="606" r:id="rId132"/>
    <p:sldId id="635" r:id="rId133"/>
    <p:sldId id="636" r:id="rId134"/>
    <p:sldId id="632" r:id="rId135"/>
    <p:sldId id="633" r:id="rId136"/>
    <p:sldId id="607" r:id="rId137"/>
    <p:sldId id="608" r:id="rId138"/>
    <p:sldId id="634" r:id="rId139"/>
    <p:sldId id="609" r:id="rId140"/>
    <p:sldId id="639" r:id="rId141"/>
    <p:sldId id="610" r:id="rId142"/>
    <p:sldId id="611" r:id="rId143"/>
    <p:sldId id="612" r:id="rId144"/>
    <p:sldId id="613" r:id="rId145"/>
    <p:sldId id="638" r:id="rId146"/>
    <p:sldId id="614" r:id="rId147"/>
    <p:sldId id="637" r:id="rId148"/>
    <p:sldId id="615" r:id="rId149"/>
    <p:sldId id="519" r:id="rId15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96" autoAdjust="0"/>
  </p:normalViewPr>
  <p:slideViewPr>
    <p:cSldViewPr>
      <p:cViewPr varScale="1">
        <p:scale>
          <a:sx n="88" d="100"/>
          <a:sy n="88" d="100"/>
        </p:scale>
        <p:origin x="10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theme" Target="theme/theme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825C52C9-7635-4248-B07E-FB2B4FF987C3}" type="datetimeFigureOut">
              <a:rPr lang="zh-TW" altLang="en-US"/>
              <a:pPr>
                <a:defRPr/>
              </a:pPr>
              <a:t>2017/12/8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7F954EF0-1B4A-478D-9EB3-67B7964701C6}" type="slidenum">
              <a:rPr lang="zh-TW" altLang="en-US"/>
              <a:pPr/>
              <a:t>‹#›</a:t>
            </a:fld>
            <a:endParaRPr lang="zh-TW" altLang="en-US"/>
          </a:p>
        </p:txBody>
      </p:sp>
    </p:spTree>
    <p:extLst>
      <p:ext uri="{BB962C8B-B14F-4D97-AF65-F5344CB8AC3E}">
        <p14:creationId xmlns:p14="http://schemas.microsoft.com/office/powerpoint/2010/main" val="1411162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
        <p:nvSpPr>
          <p:cNvPr id="4" name="Slide Number Placeholder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071A72C-7876-43F5-9C1B-587E760BC704}" type="slidenum">
              <a:rPr kumimoji="0" lang="zh-TW" altLang="en-US">
                <a:latin typeface="Calibri" panose="020F0502020204030204" pitchFamily="34" charset="0"/>
              </a:rPr>
              <a:pPr eaLnBrk="1" hangingPunct="1"/>
              <a:t>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48203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所有的感測器可以透過</a:t>
            </a:r>
            <a:r>
              <a:rPr lang="en-US" altLang="zh-TW" smtClean="0"/>
              <a:t>LBR</a:t>
            </a:r>
            <a:r>
              <a:rPr lang="zh-TW" altLang="en-US" smtClean="0"/>
              <a:t>到達</a:t>
            </a:r>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CD0F516-5A44-4F0A-8EDC-3E00F6809370}" type="slidenum">
              <a:rPr kumimoji="0" lang="zh-TW" altLang="en-US">
                <a:latin typeface="Calibri" panose="020F0502020204030204" pitchFamily="34" charset="0"/>
              </a:rPr>
              <a:pPr eaLnBrk="1" hangingPunct="1"/>
              <a:t>29</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92487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節點在第二層組織，為了轉傳至目的地</a:t>
            </a:r>
            <a:endParaRPr lang="en-US" altLang="zh-TW" smtClean="0"/>
          </a:p>
          <a:p>
            <a:endParaRPr lang="en-US" altLang="zh-TW" smtClean="0"/>
          </a:p>
          <a:p>
            <a:r>
              <a:rPr lang="zh-TW" altLang="en-US" smtClean="0"/>
              <a:t>縱觀整個網際網路，</a:t>
            </a:r>
            <a:r>
              <a:rPr lang="en-US" altLang="zh-TW" smtClean="0"/>
              <a:t>meshed </a:t>
            </a:r>
            <a:r>
              <a:rPr lang="zh-TW" altLang="en-US" smtClean="0"/>
              <a:t>網路跟 </a:t>
            </a:r>
            <a:r>
              <a:rPr lang="en-US" altLang="zh-TW" smtClean="0"/>
              <a:t>Ethernet </a:t>
            </a:r>
            <a:r>
              <a:rPr lang="zh-TW" altLang="en-US" smtClean="0"/>
              <a:t>網路相似因為每個節點使用相同的</a:t>
            </a:r>
            <a:endParaRPr lang="en-US" altLang="zh-TW" smtClean="0"/>
          </a:p>
          <a:p>
            <a:endParaRPr lang="en-US" altLang="zh-TW" smtClean="0"/>
          </a:p>
          <a:p>
            <a:r>
              <a:rPr lang="en-US" altLang="zh-TW" smtClean="0"/>
              <a:t>6LoWPAN</a:t>
            </a:r>
            <a:r>
              <a:rPr lang="zh-TW" altLang="en-US" smtClean="0"/>
              <a:t>將此技術稱為</a:t>
            </a:r>
            <a:r>
              <a:rPr lang="en-US" altLang="zh-TW" smtClean="0"/>
              <a:t>mesh-under</a:t>
            </a:r>
          </a:p>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ACBD1AF-2042-4755-B80C-9241CDCDCA9A}" type="slidenum">
              <a:rPr kumimoji="0" lang="zh-TW" altLang="en-US">
                <a:latin typeface="Calibri" panose="020F0502020204030204" pitchFamily="34" charset="0"/>
              </a:rPr>
              <a:pPr eaLnBrk="1" hangingPunct="1"/>
              <a:t>30</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97600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節點會像路由器一樣轉送封包到目的地</a:t>
            </a:r>
            <a:endParaRPr lang="en-US" altLang="zh-TW" smtClean="0"/>
          </a:p>
          <a:p>
            <a:endParaRPr lang="en-US" altLang="zh-TW" smtClean="0"/>
          </a:p>
          <a:p>
            <a:r>
              <a:rPr lang="zh-TW" altLang="en-US" smtClean="0"/>
              <a:t>節點作為路由器在內部</a:t>
            </a:r>
            <a:r>
              <a:rPr lang="en-US" altLang="zh-TW" smtClean="0"/>
              <a:t>LoWPAN</a:t>
            </a:r>
            <a:r>
              <a:rPr lang="zh-TW" altLang="en-US" smtClean="0"/>
              <a:t>網絡，而不是直接連接到</a:t>
            </a:r>
            <a:r>
              <a:rPr lang="en-US" altLang="zh-TW" smtClean="0"/>
              <a:t>Internet</a:t>
            </a:r>
            <a:r>
              <a:rPr lang="zh-TW" altLang="en-US" smtClean="0"/>
              <a:t>被稱為</a:t>
            </a:r>
            <a:r>
              <a:rPr lang="en-US" altLang="zh-TW" smtClean="0"/>
              <a:t>LoWPAN</a:t>
            </a:r>
            <a:r>
              <a:rPr lang="zh-TW" altLang="en-US" smtClean="0"/>
              <a:t>路由器</a:t>
            </a:r>
            <a:endParaRPr lang="en-US" altLang="zh-TW" smtClean="0"/>
          </a:p>
          <a:p>
            <a:endParaRPr lang="en-US" altLang="zh-TW" smtClean="0"/>
          </a:p>
          <a:p>
            <a:r>
              <a:rPr lang="en-US" altLang="zh-TW" smtClean="0"/>
              <a:t>6LoWPAN</a:t>
            </a:r>
            <a:r>
              <a:rPr lang="zh-TW" altLang="en-US" smtClean="0"/>
              <a:t>將此技術稱為</a:t>
            </a:r>
            <a:r>
              <a:rPr lang="en-US" altLang="zh-TW" smtClean="0"/>
              <a:t>router-over</a:t>
            </a:r>
          </a:p>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F61DC31-3ABD-4348-A786-1A011FABFE9A}" type="slidenum">
              <a:rPr kumimoji="0" lang="zh-TW" altLang="en-US">
                <a:latin typeface="Calibri" panose="020F0502020204030204" pitchFamily="34" charset="0"/>
              </a:rPr>
              <a:pPr eaLnBrk="1" hangingPunct="1"/>
              <a:t>31</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64917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p>
          <a:p>
            <a:r>
              <a:rPr lang="en-US" altLang="zh-TW" smtClean="0"/>
              <a:t>- IETF CoRE WG</a:t>
            </a:r>
            <a:r>
              <a:rPr lang="zh-TW" altLang="en-US" smtClean="0"/>
              <a:t>制定了限制應用協定去運用限制</a:t>
            </a:r>
            <a:r>
              <a:rPr lang="en-US" altLang="zh-TW" smtClean="0"/>
              <a:t>IP</a:t>
            </a:r>
            <a:r>
              <a:rPr lang="zh-TW" altLang="en-US" smtClean="0"/>
              <a:t>網路上裝置的資源。</a:t>
            </a:r>
          </a:p>
        </p:txBody>
      </p:sp>
    </p:spTree>
    <p:extLst>
      <p:ext uri="{BB962C8B-B14F-4D97-AF65-F5344CB8AC3E}">
        <p14:creationId xmlns:p14="http://schemas.microsoft.com/office/powerpoint/2010/main" val="258515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限制</a:t>
            </a:r>
            <a:r>
              <a:rPr lang="en-US" altLang="zh-TW" smtClean="0"/>
              <a:t>IP</a:t>
            </a:r>
            <a:r>
              <a:rPr lang="zh-TW" altLang="en-US" smtClean="0"/>
              <a:t>網路</a:t>
            </a:r>
            <a:endParaRPr lang="en-US" altLang="zh-TW" smtClean="0"/>
          </a:p>
          <a:p>
            <a:pPr>
              <a:buFontTx/>
              <a:buChar char="-"/>
            </a:pPr>
            <a:r>
              <a:rPr lang="zh-TW" altLang="en-US" smtClean="0"/>
              <a:t>一個限制</a:t>
            </a:r>
            <a:r>
              <a:rPr lang="en-US" altLang="zh-TW" smtClean="0"/>
              <a:t>IP</a:t>
            </a:r>
            <a:r>
              <a:rPr lang="zh-TW" altLang="en-US" smtClean="0"/>
              <a:t>網路有有限的封包大小，可能造成高程度的封包遺失，而且可能有大量的裝置在任何時間點被關掉但週期性地一小段時間醒來。</a:t>
            </a:r>
            <a:endParaRPr lang="en-US" altLang="zh-TW" smtClean="0"/>
          </a:p>
          <a:p>
            <a:pPr>
              <a:buFontTx/>
              <a:buChar char="-"/>
            </a:pPr>
            <a:r>
              <a:rPr lang="zh-TW" altLang="en-US" smtClean="0"/>
              <a:t>他們之中的網路和節點被嚴格限制的流量、可用電力和特別在可以每個節點被有限編碼大小和有限</a:t>
            </a:r>
            <a:r>
              <a:rPr lang="en-US" altLang="zh-TW" smtClean="0"/>
              <a:t>RAM</a:t>
            </a:r>
            <a:r>
              <a:rPr lang="zh-TW" altLang="en-US" smtClean="0"/>
              <a:t>支持的複雜特性所描繪。</a:t>
            </a:r>
            <a:endParaRPr lang="en-US" altLang="zh-TW" smtClean="0"/>
          </a:p>
          <a:p>
            <a:pPr>
              <a:buFontTx/>
              <a:buChar char="-"/>
            </a:pPr>
            <a:r>
              <a:rPr lang="zh-TW" altLang="en-US" smtClean="0"/>
              <a:t>低功率無限個人區域網路是這種類型網路的例子。限制網路可以用在家裡的一部分和建築物自動化、能源控管和物聯網上。</a:t>
            </a:r>
            <a:endParaRPr lang="en-US" altLang="zh-TW" smtClean="0"/>
          </a:p>
          <a:p>
            <a:endParaRPr lang="en-US" altLang="zh-TW" smtClean="0"/>
          </a:p>
          <a:p>
            <a:r>
              <a:rPr lang="zh-TW" altLang="en-US" smtClean="0"/>
              <a:t>來源</a:t>
            </a:r>
            <a:r>
              <a:rPr lang="en-US" altLang="zh-TW" smtClean="0"/>
              <a:t>: IETF CoRE WG</a:t>
            </a:r>
            <a:endParaRPr lang="zh-TW" altLang="en-US" smtClean="0"/>
          </a:p>
        </p:txBody>
      </p:sp>
    </p:spTree>
    <p:extLst>
      <p:ext uri="{BB962C8B-B14F-4D97-AF65-F5344CB8AC3E}">
        <p14:creationId xmlns:p14="http://schemas.microsoft.com/office/powerpoint/2010/main" val="323738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限制網路上的裝置</a:t>
            </a:r>
            <a:endParaRPr lang="en-US" altLang="zh-TW" smtClean="0"/>
          </a:p>
          <a:p>
            <a:pPr>
              <a:buFontTx/>
              <a:buChar char="-"/>
            </a:pPr>
            <a:r>
              <a:rPr lang="zh-TW" altLang="en-US" smtClean="0"/>
              <a:t>普遍的架構包含包含被稱作裝置的限制網路節點，負責其他一個或更多代表感應器、驅動器的資源。</a:t>
            </a:r>
            <a:endParaRPr lang="en-US" altLang="zh-TW" smtClean="0"/>
          </a:p>
          <a:p>
            <a:pPr>
              <a:buFontTx/>
              <a:buChar char="-"/>
            </a:pPr>
            <a:r>
              <a:rPr lang="zh-TW" altLang="en-US" smtClean="0"/>
              <a:t>裝置送訊息去改變和詢問其他裝置上的資源。</a:t>
            </a:r>
            <a:endParaRPr lang="en-US" altLang="zh-TW" smtClean="0"/>
          </a:p>
          <a:p>
            <a:pPr>
              <a:buFontTx/>
              <a:buChar char="-"/>
            </a:pPr>
            <a:r>
              <a:rPr lang="zh-TW" altLang="en-US" smtClean="0"/>
              <a:t>裝置可以送訂閱接收改變通知的裝置通知。</a:t>
            </a:r>
            <a:endParaRPr lang="en-US" altLang="zh-TW" smtClean="0"/>
          </a:p>
          <a:p>
            <a:pPr>
              <a:buFontTx/>
              <a:buChar char="-"/>
            </a:pPr>
            <a:r>
              <a:rPr lang="zh-TW" altLang="en-US" smtClean="0"/>
              <a:t>裝置可以發佈或被詢問他的資源。</a:t>
            </a:r>
          </a:p>
        </p:txBody>
      </p:sp>
    </p:spTree>
    <p:extLst>
      <p:ext uri="{BB962C8B-B14F-4D97-AF65-F5344CB8AC3E}">
        <p14:creationId xmlns:p14="http://schemas.microsoft.com/office/powerpoint/2010/main" val="342220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的應用範圍</a:t>
            </a:r>
            <a:endParaRPr lang="en-US" altLang="zh-TW" smtClean="0"/>
          </a:p>
          <a:p>
            <a:pPr>
              <a:buFontTx/>
              <a:buChar char="-"/>
            </a:pPr>
            <a:r>
              <a:rPr lang="en-US" altLang="zh-TW" smtClean="0"/>
              <a:t>CoAP</a:t>
            </a:r>
          </a:p>
          <a:p>
            <a:pPr>
              <a:buFontTx/>
              <a:buChar char="-"/>
            </a:pPr>
            <a:r>
              <a:rPr lang="zh-TW" altLang="en-US" smtClean="0"/>
              <a:t>這包含應用程式去監測簡單的感測器</a:t>
            </a:r>
            <a:r>
              <a:rPr lang="en-US" altLang="zh-TW" smtClean="0"/>
              <a:t>(</a:t>
            </a:r>
            <a:r>
              <a:rPr lang="zh-TW" altLang="en-US" smtClean="0"/>
              <a:t>如溫度計、燈的開關和電錶</a:t>
            </a:r>
            <a:r>
              <a:rPr lang="en-US" altLang="zh-TW" smtClean="0"/>
              <a:t>)</a:t>
            </a:r>
            <a:r>
              <a:rPr lang="zh-TW" altLang="en-US" smtClean="0"/>
              <a:t>，去控制驅動器</a:t>
            </a:r>
            <a:r>
              <a:rPr lang="en-US" altLang="zh-TW" smtClean="0"/>
              <a:t>(</a:t>
            </a:r>
            <a:r>
              <a:rPr lang="zh-TW" altLang="en-US" smtClean="0"/>
              <a:t>如燈的開關、熱度控制器和門鎖</a:t>
            </a:r>
            <a:r>
              <a:rPr lang="en-US" altLang="zh-TW" smtClean="0"/>
              <a:t>)</a:t>
            </a:r>
            <a:r>
              <a:rPr lang="zh-TW" altLang="en-US" smtClean="0"/>
              <a:t>，且去管理裝置。</a:t>
            </a:r>
            <a:endParaRPr lang="en-US" altLang="zh-TW" smtClean="0"/>
          </a:p>
          <a:p>
            <a:pPr>
              <a:buFontTx/>
              <a:buChar char="-"/>
            </a:pPr>
            <a:endParaRPr lang="zh-TW" altLang="en-US" smtClean="0"/>
          </a:p>
        </p:txBody>
      </p:sp>
    </p:spTree>
    <p:extLst>
      <p:ext uri="{BB962C8B-B14F-4D97-AF65-F5344CB8AC3E}">
        <p14:creationId xmlns:p14="http://schemas.microsoft.com/office/powerpoint/2010/main" val="3106774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en-US" altLang="zh-TW" dirty="0" err="1" smtClean="0"/>
              <a:t>CoAP</a:t>
            </a:r>
            <a:r>
              <a:rPr lang="zh-TW" altLang="en-US" dirty="0" smtClean="0"/>
              <a:t>、</a:t>
            </a:r>
            <a:r>
              <a:rPr lang="en-US" altLang="zh-TW" dirty="0" smtClean="0"/>
              <a:t>HTTP </a:t>
            </a:r>
            <a:r>
              <a:rPr lang="zh-TW" altLang="en-US" dirty="0" smtClean="0"/>
              <a:t>比較</a:t>
            </a:r>
            <a:endParaRPr lang="en-US" altLang="zh-TW" dirty="0" smtClean="0"/>
          </a:p>
          <a:p>
            <a:pPr marL="171450" indent="-171450">
              <a:buFontTx/>
              <a:buChar char="-"/>
              <a:defRPr/>
            </a:pPr>
            <a:r>
              <a:rPr lang="zh-TW" altLang="en-US" dirty="0" smtClean="0"/>
              <a:t>如</a:t>
            </a:r>
            <a:r>
              <a:rPr lang="en-US" altLang="zh-TW" dirty="0" smtClean="0"/>
              <a:t>HTTP</a:t>
            </a:r>
            <a:r>
              <a:rPr lang="zh-TW" altLang="en-US" dirty="0" smtClean="0"/>
              <a:t>，</a:t>
            </a:r>
            <a:r>
              <a:rPr lang="en-US" altLang="zh-TW" dirty="0" err="1" smtClean="0"/>
              <a:t>CoAP</a:t>
            </a:r>
            <a:r>
              <a:rPr lang="zh-TW" altLang="en-US" dirty="0" smtClean="0"/>
              <a:t>是一個為了</a:t>
            </a:r>
            <a:r>
              <a:rPr lang="en-US" altLang="zh-TW" dirty="0" smtClean="0"/>
              <a:t>M2M</a:t>
            </a:r>
            <a:r>
              <a:rPr lang="zh-TW" altLang="en-US" dirty="0" smtClean="0"/>
              <a:t>應用而最佳化的建構</a:t>
            </a:r>
            <a:r>
              <a:rPr lang="en-US" altLang="zh-TW" dirty="0" smtClean="0"/>
              <a:t>REST</a:t>
            </a:r>
            <a:r>
              <a:rPr lang="zh-TW" altLang="en-US" dirty="0" smtClean="0"/>
              <a:t>通訊方法。</a:t>
            </a:r>
            <a:endParaRPr lang="en-US" altLang="zh-TW" dirty="0" smtClean="0"/>
          </a:p>
          <a:p>
            <a:pPr marL="171450" indent="-171450">
              <a:buFontTx/>
              <a:buChar char="-"/>
              <a:defRPr/>
            </a:pPr>
            <a:r>
              <a:rPr lang="en-US" altLang="zh-TW" dirty="0" smtClean="0"/>
              <a:t>TCP</a:t>
            </a:r>
            <a:r>
              <a:rPr lang="zh-TW" altLang="en-US" dirty="0" smtClean="0"/>
              <a:t>和</a:t>
            </a:r>
            <a:r>
              <a:rPr lang="en-US" altLang="zh-TW" dirty="0" smtClean="0"/>
              <a:t>HTTP</a:t>
            </a:r>
            <a:r>
              <a:rPr lang="zh-TW" altLang="en-US" dirty="0" smtClean="0"/>
              <a:t>被認為對於</a:t>
            </a:r>
            <a:r>
              <a:rPr lang="en-US" altLang="zh-TW" dirty="0" smtClean="0"/>
              <a:t>6LowPAN</a:t>
            </a:r>
            <a:r>
              <a:rPr lang="zh-TW" altLang="en-US" dirty="0" smtClean="0"/>
              <a:t>裝置如感測器而言太過厚重，</a:t>
            </a:r>
            <a:r>
              <a:rPr lang="en-US" altLang="zh-TW" dirty="0" err="1" smtClean="0"/>
              <a:t>CoAP</a:t>
            </a:r>
            <a:r>
              <a:rPr lang="zh-TW" altLang="en-US" dirty="0" smtClean="0"/>
              <a:t>因此建構在</a:t>
            </a:r>
            <a:r>
              <a:rPr lang="en-US" altLang="zh-TW" dirty="0" smtClean="0"/>
              <a:t>UDP</a:t>
            </a:r>
            <a:r>
              <a:rPr lang="zh-TW" altLang="en-US" dirty="0" smtClean="0"/>
              <a:t>和壓縮且簡化後的訊息交換。</a:t>
            </a:r>
            <a:endParaRPr lang="zh-TW" altLang="en-US" dirty="0"/>
          </a:p>
        </p:txBody>
      </p:sp>
    </p:spTree>
    <p:extLst>
      <p:ext uri="{BB962C8B-B14F-4D97-AF65-F5344CB8AC3E}">
        <p14:creationId xmlns:p14="http://schemas.microsoft.com/office/powerpoint/2010/main" val="1515133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RESTful </a:t>
            </a:r>
            <a:r>
              <a:rPr lang="zh-TW" altLang="en-US" smtClean="0"/>
              <a:t>應用</a:t>
            </a:r>
            <a:endParaRPr lang="en-US" altLang="zh-TW" smtClean="0"/>
          </a:p>
          <a:p>
            <a:endParaRPr lang="zh-TW" altLang="en-US" smtClean="0"/>
          </a:p>
        </p:txBody>
      </p:sp>
    </p:spTree>
    <p:extLst>
      <p:ext uri="{BB962C8B-B14F-4D97-AF65-F5344CB8AC3E}">
        <p14:creationId xmlns:p14="http://schemas.microsoft.com/office/powerpoint/2010/main" val="35260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訊息標準</a:t>
            </a:r>
            <a:endParaRPr lang="en-US" altLang="zh-TW" smtClean="0"/>
          </a:p>
          <a:p>
            <a:r>
              <a:rPr lang="en-US" altLang="zh-TW" smtClean="0"/>
              <a:t>Ver : </a:t>
            </a:r>
            <a:r>
              <a:rPr lang="zh-TW" altLang="en-US" smtClean="0"/>
              <a:t>版本</a:t>
            </a:r>
            <a:endParaRPr lang="en-US" altLang="zh-TW" smtClean="0"/>
          </a:p>
          <a:p>
            <a:r>
              <a:rPr lang="en-US" altLang="zh-TW" smtClean="0"/>
              <a:t>T</a:t>
            </a:r>
            <a:r>
              <a:rPr lang="zh-TW" altLang="en-US" smtClean="0"/>
              <a:t> </a:t>
            </a:r>
            <a:r>
              <a:rPr lang="en-US" altLang="zh-TW" smtClean="0"/>
              <a:t>:</a:t>
            </a:r>
            <a:r>
              <a:rPr lang="zh-TW" altLang="en-US" smtClean="0"/>
              <a:t> 執行類型</a:t>
            </a:r>
            <a:endParaRPr lang="en-US" altLang="zh-TW" smtClean="0"/>
          </a:p>
          <a:p>
            <a:r>
              <a:rPr lang="en-US" altLang="zh-TW" smtClean="0"/>
              <a:t>	- CON</a:t>
            </a:r>
            <a:r>
              <a:rPr lang="zh-TW" altLang="en-US" smtClean="0"/>
              <a:t> </a:t>
            </a:r>
            <a:r>
              <a:rPr lang="en-US" altLang="zh-TW" smtClean="0"/>
              <a:t>:</a:t>
            </a:r>
            <a:r>
              <a:rPr lang="zh-TW" altLang="en-US" smtClean="0"/>
              <a:t> 可確認的</a:t>
            </a:r>
            <a:endParaRPr lang="en-US" altLang="zh-TW" smtClean="0"/>
          </a:p>
          <a:p>
            <a:r>
              <a:rPr lang="en-US" altLang="zh-TW" smtClean="0"/>
              <a:t>	- NON : </a:t>
            </a:r>
            <a:r>
              <a:rPr lang="zh-TW" altLang="en-US" smtClean="0"/>
              <a:t>不可確認的</a:t>
            </a:r>
            <a:endParaRPr lang="en-US" altLang="zh-TW" smtClean="0"/>
          </a:p>
          <a:p>
            <a:r>
              <a:rPr lang="en-US" altLang="zh-TW" smtClean="0"/>
              <a:t>	- ACK : </a:t>
            </a:r>
            <a:r>
              <a:rPr lang="zh-TW" altLang="en-US" smtClean="0"/>
              <a:t>回復確認</a:t>
            </a:r>
            <a:endParaRPr lang="en-US" altLang="zh-TW" smtClean="0"/>
          </a:p>
          <a:p>
            <a:r>
              <a:rPr lang="en-US" altLang="zh-TW" smtClean="0"/>
              <a:t>	- REST</a:t>
            </a:r>
            <a:r>
              <a:rPr lang="zh-TW" altLang="en-US" smtClean="0"/>
              <a:t> </a:t>
            </a:r>
            <a:r>
              <a:rPr lang="en-US" altLang="zh-TW" smtClean="0"/>
              <a:t>:</a:t>
            </a:r>
            <a:r>
              <a:rPr lang="zh-TW" altLang="en-US" smtClean="0"/>
              <a:t> 重置</a:t>
            </a:r>
            <a:endParaRPr lang="en-US" altLang="zh-TW" smtClean="0"/>
          </a:p>
          <a:p>
            <a:r>
              <a:rPr lang="en-US" altLang="zh-TW" smtClean="0"/>
              <a:t>OC : </a:t>
            </a:r>
            <a:r>
              <a:rPr lang="zh-TW" altLang="en-US" smtClean="0"/>
              <a:t>選擇數，這個標頭之後的選擇個數</a:t>
            </a:r>
            <a:endParaRPr lang="en-US" altLang="zh-TW" smtClean="0"/>
          </a:p>
          <a:p>
            <a:r>
              <a:rPr lang="en-US" altLang="zh-TW" smtClean="0"/>
              <a:t>Code</a:t>
            </a:r>
            <a:r>
              <a:rPr lang="zh-TW" altLang="en-US" smtClean="0"/>
              <a:t> </a:t>
            </a:r>
            <a:r>
              <a:rPr lang="en-US" altLang="zh-TW" smtClean="0"/>
              <a:t>:</a:t>
            </a:r>
            <a:r>
              <a:rPr lang="zh-TW" altLang="en-US" smtClean="0"/>
              <a:t> 要求方法</a:t>
            </a:r>
            <a:r>
              <a:rPr lang="en-US" altLang="zh-TW" smtClean="0"/>
              <a:t>(1-10)</a:t>
            </a:r>
            <a:r>
              <a:rPr lang="zh-TW" altLang="en-US" smtClean="0"/>
              <a:t>或回應碼</a:t>
            </a:r>
            <a:r>
              <a:rPr lang="en-US" altLang="zh-TW" smtClean="0"/>
              <a:t>(40-255)</a:t>
            </a:r>
          </a:p>
          <a:p>
            <a:r>
              <a:rPr lang="en-US" altLang="zh-TW" smtClean="0"/>
              <a:t>Message ID : </a:t>
            </a:r>
            <a:r>
              <a:rPr lang="zh-TW" altLang="en-US" smtClean="0"/>
              <a:t>用做配對回復的識別符 </a:t>
            </a:r>
            <a:r>
              <a:rPr lang="en-US" altLang="zh-TW" smtClean="0"/>
              <a:t> </a:t>
            </a:r>
          </a:p>
        </p:txBody>
      </p:sp>
    </p:spTree>
    <p:extLst>
      <p:ext uri="{BB962C8B-B14F-4D97-AF65-F5344CB8AC3E}">
        <p14:creationId xmlns:p14="http://schemas.microsoft.com/office/powerpoint/2010/main" val="119943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
        <p:nvSpPr>
          <p:cNvPr id="4" name="Slide Number Placeholder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88EFBA8-692C-469D-BEFC-976E8DF7C352}" type="slidenum">
              <a:rPr kumimoji="0" lang="zh-TW" altLang="en-US">
                <a:latin typeface="Calibri" panose="020F0502020204030204" pitchFamily="34" charset="0"/>
              </a:rPr>
              <a:pPr eaLnBrk="1" hangingPunct="1"/>
              <a:t>15</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640792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碼和訊息</a:t>
            </a:r>
            <a:r>
              <a:rPr lang="en-US" altLang="zh-TW" smtClean="0"/>
              <a:t>ID</a:t>
            </a:r>
          </a:p>
          <a:p>
            <a:r>
              <a:rPr lang="zh-TW" altLang="en-US" smtClean="0"/>
              <a:t>碼 </a:t>
            </a:r>
            <a:r>
              <a:rPr lang="en-US" altLang="zh-TW" smtClean="0"/>
              <a:t>:</a:t>
            </a:r>
            <a:r>
              <a:rPr lang="zh-TW" altLang="en-US" smtClean="0"/>
              <a:t> 從</a:t>
            </a:r>
            <a:r>
              <a:rPr lang="en-US" altLang="zh-TW" smtClean="0"/>
              <a:t>HTTP </a:t>
            </a:r>
            <a:r>
              <a:rPr lang="zh-TW" altLang="en-US" smtClean="0"/>
              <a:t>文字表達</a:t>
            </a:r>
            <a:r>
              <a:rPr lang="en-US" altLang="zh-TW" smtClean="0"/>
              <a:t>(3</a:t>
            </a:r>
            <a:r>
              <a:rPr lang="zh-TW" altLang="en-US" smtClean="0"/>
              <a:t>碼</a:t>
            </a:r>
            <a:r>
              <a:rPr lang="en-US" altLang="zh-TW" smtClean="0"/>
              <a:t>)</a:t>
            </a:r>
            <a:r>
              <a:rPr lang="zh-TW" altLang="en-US" smtClean="0"/>
              <a:t>壓縮到一個位元組</a:t>
            </a:r>
            <a:endParaRPr lang="en-US" altLang="zh-TW" smtClean="0"/>
          </a:p>
          <a:p>
            <a:r>
              <a:rPr lang="en-US" altLang="zh-TW" smtClean="0"/>
              <a:t>	- HTTP </a:t>
            </a:r>
            <a:r>
              <a:rPr lang="zh-TW" altLang="en-US" smtClean="0"/>
              <a:t>要求 </a:t>
            </a:r>
            <a:r>
              <a:rPr lang="en-US" altLang="zh-TW" smtClean="0"/>
              <a:t>=&gt;</a:t>
            </a:r>
            <a:r>
              <a:rPr lang="zh-TW" altLang="en-US" smtClean="0"/>
              <a:t> 第一個三位元</a:t>
            </a:r>
            <a:r>
              <a:rPr lang="en-US" altLang="zh-TW" smtClean="0"/>
              <a:t>000;</a:t>
            </a:r>
            <a:r>
              <a:rPr lang="zh-TW" altLang="en-US" smtClean="0"/>
              <a:t> 下一個五位元</a:t>
            </a:r>
            <a:r>
              <a:rPr lang="en-US" altLang="zh-TW" smtClean="0"/>
              <a:t>0~32(1:GET, 2:POST, 3:PUT, 4:DELETE</a:t>
            </a:r>
            <a:r>
              <a:rPr lang="zh-TW" altLang="en-US" smtClean="0"/>
              <a:t> </a:t>
            </a:r>
            <a:r>
              <a:rPr lang="en-US" altLang="zh-TW" smtClean="0"/>
              <a:t>…</a:t>
            </a:r>
            <a:r>
              <a:rPr lang="zh-TW" altLang="en-US" smtClean="0"/>
              <a:t>等等</a:t>
            </a:r>
            <a:r>
              <a:rPr lang="en-US" altLang="zh-TW" smtClean="0"/>
              <a:t>)</a:t>
            </a:r>
          </a:p>
          <a:p>
            <a:r>
              <a:rPr lang="en-US" altLang="zh-TW" smtClean="0"/>
              <a:t>	- HTTP </a:t>
            </a:r>
            <a:r>
              <a:rPr lang="zh-TW" altLang="en-US" smtClean="0"/>
              <a:t>為應 </a:t>
            </a:r>
            <a:r>
              <a:rPr lang="en-US" altLang="zh-TW" smtClean="0"/>
              <a:t>=&gt;</a:t>
            </a:r>
            <a:r>
              <a:rPr lang="zh-TW" altLang="en-US" smtClean="0"/>
              <a:t> 第一個三位元</a:t>
            </a:r>
            <a:r>
              <a:rPr lang="en-US" altLang="zh-TW" smtClean="0"/>
              <a:t>001-101(1~5)</a:t>
            </a:r>
            <a:r>
              <a:rPr lang="zh-TW" altLang="en-US" smtClean="0"/>
              <a:t>表示</a:t>
            </a:r>
            <a:r>
              <a:rPr lang="en-US" altLang="zh-TW" smtClean="0"/>
              <a:t>1xx</a:t>
            </a:r>
            <a:r>
              <a:rPr lang="zh-TW" altLang="en-US" smtClean="0"/>
              <a:t>的第一個數字</a:t>
            </a:r>
            <a:r>
              <a:rPr lang="en-US" altLang="zh-TW" smtClean="0"/>
              <a:t>:</a:t>
            </a:r>
            <a:r>
              <a:rPr lang="zh-TW" altLang="en-US" smtClean="0"/>
              <a:t>資訊的，</a:t>
            </a:r>
            <a:r>
              <a:rPr lang="en-US" altLang="zh-TW" smtClean="0"/>
              <a:t>2xx:</a:t>
            </a:r>
            <a:r>
              <a:rPr lang="zh-TW" altLang="en-US" smtClean="0"/>
              <a:t>成功，</a:t>
            </a:r>
            <a:r>
              <a:rPr lang="en-US" altLang="zh-TW" smtClean="0"/>
              <a:t>3xx:</a:t>
            </a:r>
            <a:r>
              <a:rPr lang="zh-TW" altLang="en-US" smtClean="0"/>
              <a:t>充新導向，</a:t>
            </a:r>
            <a:r>
              <a:rPr lang="en-US" altLang="zh-TW" smtClean="0"/>
              <a:t>4xx:</a:t>
            </a:r>
            <a:r>
              <a:rPr lang="zh-TW" altLang="en-US" smtClean="0"/>
              <a:t>客戶端錯誤，</a:t>
            </a:r>
            <a:r>
              <a:rPr lang="en-US" altLang="zh-TW" smtClean="0"/>
              <a:t>5xx:</a:t>
            </a:r>
            <a:r>
              <a:rPr lang="zh-TW" altLang="en-US" smtClean="0"/>
              <a:t>伺服器錯誤，其中</a:t>
            </a:r>
            <a:r>
              <a:rPr lang="en-US" altLang="zh-TW" smtClean="0"/>
              <a:t>xx</a:t>
            </a:r>
            <a:r>
              <a:rPr lang="zh-TW" altLang="en-US" smtClean="0"/>
              <a:t>由下五位位元表示。</a:t>
            </a:r>
            <a:r>
              <a:rPr lang="en-US" altLang="zh-TW" smtClean="0"/>
              <a:t>	0001~0111(</a:t>
            </a:r>
            <a:r>
              <a:rPr lang="zh-TW" altLang="en-US" smtClean="0"/>
              <a:t>只有</a:t>
            </a:r>
            <a:r>
              <a:rPr lang="en-US" altLang="zh-TW" smtClean="0"/>
              <a:t>1~15</a:t>
            </a:r>
            <a:r>
              <a:rPr lang="zh-TW" altLang="en-US" smtClean="0"/>
              <a:t>被使用</a:t>
            </a:r>
            <a:r>
              <a:rPr lang="en-US" altLang="zh-TW" smtClean="0"/>
              <a:t>)</a:t>
            </a:r>
            <a:r>
              <a:rPr lang="zh-TW" altLang="en-US" smtClean="0"/>
              <a:t>，舉例來說</a:t>
            </a:r>
            <a:r>
              <a:rPr lang="en-US" altLang="zh-TW" smtClean="0"/>
              <a:t>HTTP</a:t>
            </a:r>
            <a:r>
              <a:rPr lang="zh-TW" altLang="en-US" smtClean="0"/>
              <a:t>回復</a:t>
            </a:r>
            <a:r>
              <a:rPr lang="en-US" altLang="zh-TW" smtClean="0"/>
              <a:t>201</a:t>
            </a:r>
            <a:r>
              <a:rPr lang="zh-TW" altLang="en-US" smtClean="0"/>
              <a:t>由</a:t>
            </a:r>
            <a:r>
              <a:rPr lang="en-US" altLang="zh-TW" smtClean="0"/>
              <a:t>010-00001</a:t>
            </a:r>
            <a:r>
              <a:rPr lang="zh-TW" altLang="en-US" smtClean="0"/>
              <a:t>代表，</a:t>
            </a:r>
            <a:r>
              <a:rPr lang="en-US" altLang="zh-TW" smtClean="0"/>
              <a:t>HTTP</a:t>
            </a:r>
            <a:r>
              <a:rPr lang="zh-TW" altLang="en-US" smtClean="0"/>
              <a:t>回復</a:t>
            </a:r>
            <a:r>
              <a:rPr lang="en-US" altLang="zh-TW" smtClean="0"/>
              <a:t>400</a:t>
            </a:r>
            <a:r>
              <a:rPr lang="zh-TW" altLang="en-US" smtClean="0"/>
              <a:t>由</a:t>
            </a:r>
            <a:r>
              <a:rPr lang="en-US" altLang="zh-TW" smtClean="0"/>
              <a:t>100-0000</a:t>
            </a:r>
            <a:r>
              <a:rPr lang="zh-TW" altLang="en-US" smtClean="0"/>
              <a:t>代表等等。</a:t>
            </a:r>
            <a:endParaRPr lang="en-US" altLang="zh-TW" smtClean="0"/>
          </a:p>
          <a:p>
            <a:r>
              <a:rPr lang="zh-TW" altLang="en-US" smtClean="0"/>
              <a:t>訊息 </a:t>
            </a:r>
            <a:r>
              <a:rPr lang="en-US" altLang="zh-TW" smtClean="0"/>
              <a:t>ID : </a:t>
            </a:r>
            <a:r>
              <a:rPr lang="zh-TW" altLang="en-US" smtClean="0"/>
              <a:t>被使用在綁一個要求到回應的確認程序</a:t>
            </a:r>
          </a:p>
        </p:txBody>
      </p:sp>
    </p:spTree>
    <p:extLst>
      <p:ext uri="{BB962C8B-B14F-4D97-AF65-F5344CB8AC3E}">
        <p14:creationId xmlns:p14="http://schemas.microsoft.com/office/powerpoint/2010/main" val="4155092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選擇</a:t>
            </a:r>
            <a:endParaRPr lang="en-US" altLang="zh-TW" smtClean="0"/>
          </a:p>
          <a:p>
            <a:r>
              <a:rPr lang="en-US" altLang="zh-TW" smtClean="0"/>
              <a:t>Option Delta – </a:t>
            </a:r>
            <a:r>
              <a:rPr lang="zh-TW" altLang="en-US" smtClean="0"/>
              <a:t>這個選擇類型和先前的差異</a:t>
            </a:r>
            <a:endParaRPr lang="en-US" altLang="zh-TW" smtClean="0"/>
          </a:p>
          <a:p>
            <a:r>
              <a:rPr lang="en-US" altLang="zh-TW" smtClean="0"/>
              <a:t>Length – </a:t>
            </a:r>
            <a:r>
              <a:rPr lang="zh-TW" altLang="en-US" smtClean="0"/>
              <a:t>選擇值的長度</a:t>
            </a:r>
            <a:r>
              <a:rPr lang="en-US" altLang="zh-TW" smtClean="0"/>
              <a:t>(0-270)</a:t>
            </a:r>
          </a:p>
          <a:p>
            <a:r>
              <a:rPr lang="en-US" altLang="zh-TW" smtClean="0"/>
              <a:t>Value – </a:t>
            </a:r>
            <a:r>
              <a:rPr lang="zh-TW" altLang="en-US" smtClean="0"/>
              <a:t>緊接長度後面的長度位元組值</a:t>
            </a:r>
          </a:p>
        </p:txBody>
      </p:sp>
    </p:spTree>
    <p:extLst>
      <p:ext uri="{BB962C8B-B14F-4D97-AF65-F5344CB8AC3E}">
        <p14:creationId xmlns:p14="http://schemas.microsoft.com/office/powerpoint/2010/main" val="3885427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碼和訊息</a:t>
            </a:r>
            <a:r>
              <a:rPr lang="en-US" altLang="zh-TW" smtClean="0"/>
              <a:t>ID</a:t>
            </a:r>
          </a:p>
          <a:p>
            <a:r>
              <a:rPr lang="zh-TW" altLang="en-US" smtClean="0"/>
              <a:t>碼 </a:t>
            </a:r>
            <a:r>
              <a:rPr lang="en-US" altLang="zh-TW" smtClean="0"/>
              <a:t>:</a:t>
            </a:r>
            <a:r>
              <a:rPr lang="zh-TW" altLang="en-US" smtClean="0"/>
              <a:t> 從</a:t>
            </a:r>
            <a:r>
              <a:rPr lang="en-US" altLang="zh-TW" smtClean="0"/>
              <a:t>HTTP </a:t>
            </a:r>
            <a:r>
              <a:rPr lang="zh-TW" altLang="en-US" smtClean="0"/>
              <a:t>文字表達</a:t>
            </a:r>
            <a:r>
              <a:rPr lang="en-US" altLang="zh-TW" smtClean="0"/>
              <a:t>(3</a:t>
            </a:r>
            <a:r>
              <a:rPr lang="zh-TW" altLang="en-US" smtClean="0"/>
              <a:t>碼</a:t>
            </a:r>
            <a:r>
              <a:rPr lang="en-US" altLang="zh-TW" smtClean="0"/>
              <a:t>)</a:t>
            </a:r>
            <a:r>
              <a:rPr lang="zh-TW" altLang="en-US" smtClean="0"/>
              <a:t>壓縮到一個位元組</a:t>
            </a:r>
            <a:endParaRPr lang="en-US" altLang="zh-TW" smtClean="0"/>
          </a:p>
          <a:p>
            <a:r>
              <a:rPr lang="en-US" altLang="zh-TW" smtClean="0"/>
              <a:t>	- HTTP </a:t>
            </a:r>
            <a:r>
              <a:rPr lang="zh-TW" altLang="en-US" smtClean="0"/>
              <a:t>要求 </a:t>
            </a:r>
            <a:r>
              <a:rPr lang="en-US" altLang="zh-TW" smtClean="0"/>
              <a:t>=&gt;</a:t>
            </a:r>
            <a:r>
              <a:rPr lang="zh-TW" altLang="en-US" smtClean="0"/>
              <a:t> 第一個三位元</a:t>
            </a:r>
            <a:r>
              <a:rPr lang="en-US" altLang="zh-TW" smtClean="0"/>
              <a:t>000;</a:t>
            </a:r>
            <a:r>
              <a:rPr lang="zh-TW" altLang="en-US" smtClean="0"/>
              <a:t> 下一個五位元</a:t>
            </a:r>
            <a:r>
              <a:rPr lang="en-US" altLang="zh-TW" smtClean="0"/>
              <a:t>0~32(1:GET, 2:POST, 3:PUT, 4:DELETE</a:t>
            </a:r>
            <a:r>
              <a:rPr lang="zh-TW" altLang="en-US" smtClean="0"/>
              <a:t> </a:t>
            </a:r>
            <a:r>
              <a:rPr lang="en-US" altLang="zh-TW" smtClean="0"/>
              <a:t>…</a:t>
            </a:r>
            <a:r>
              <a:rPr lang="zh-TW" altLang="en-US" smtClean="0"/>
              <a:t>等等</a:t>
            </a:r>
            <a:r>
              <a:rPr lang="en-US" altLang="zh-TW" smtClean="0"/>
              <a:t>)</a:t>
            </a:r>
          </a:p>
          <a:p>
            <a:r>
              <a:rPr lang="en-US" altLang="zh-TW" smtClean="0"/>
              <a:t>	- HTTP </a:t>
            </a:r>
            <a:r>
              <a:rPr lang="zh-TW" altLang="en-US" smtClean="0"/>
              <a:t>為應 </a:t>
            </a:r>
            <a:r>
              <a:rPr lang="en-US" altLang="zh-TW" smtClean="0"/>
              <a:t>=&gt;</a:t>
            </a:r>
            <a:r>
              <a:rPr lang="zh-TW" altLang="en-US" smtClean="0"/>
              <a:t> 第一個三位元</a:t>
            </a:r>
            <a:r>
              <a:rPr lang="en-US" altLang="zh-TW" smtClean="0"/>
              <a:t>001-101(1~5)</a:t>
            </a:r>
            <a:r>
              <a:rPr lang="zh-TW" altLang="en-US" smtClean="0"/>
              <a:t>表示</a:t>
            </a:r>
            <a:r>
              <a:rPr lang="en-US" altLang="zh-TW" smtClean="0"/>
              <a:t>1xx</a:t>
            </a:r>
            <a:r>
              <a:rPr lang="zh-TW" altLang="en-US" smtClean="0"/>
              <a:t>的第一個數字</a:t>
            </a:r>
            <a:r>
              <a:rPr lang="en-US" altLang="zh-TW" smtClean="0"/>
              <a:t>:</a:t>
            </a:r>
            <a:r>
              <a:rPr lang="zh-TW" altLang="en-US" smtClean="0"/>
              <a:t>資訊的，</a:t>
            </a:r>
            <a:r>
              <a:rPr lang="en-US" altLang="zh-TW" smtClean="0"/>
              <a:t>2xx:</a:t>
            </a:r>
            <a:r>
              <a:rPr lang="zh-TW" altLang="en-US" smtClean="0"/>
              <a:t>成功，</a:t>
            </a:r>
            <a:r>
              <a:rPr lang="en-US" altLang="zh-TW" smtClean="0"/>
              <a:t>3xx:</a:t>
            </a:r>
            <a:r>
              <a:rPr lang="zh-TW" altLang="en-US" smtClean="0"/>
              <a:t>充新導向，</a:t>
            </a:r>
            <a:r>
              <a:rPr lang="en-US" altLang="zh-TW" smtClean="0"/>
              <a:t>4xx:</a:t>
            </a:r>
            <a:r>
              <a:rPr lang="zh-TW" altLang="en-US" smtClean="0"/>
              <a:t>客戶端錯誤，</a:t>
            </a:r>
            <a:r>
              <a:rPr lang="en-US" altLang="zh-TW" smtClean="0"/>
              <a:t>5xx:</a:t>
            </a:r>
            <a:r>
              <a:rPr lang="zh-TW" altLang="en-US" smtClean="0"/>
              <a:t>伺服器錯誤，其中</a:t>
            </a:r>
            <a:r>
              <a:rPr lang="en-US" altLang="zh-TW" smtClean="0"/>
              <a:t>xx</a:t>
            </a:r>
            <a:r>
              <a:rPr lang="zh-TW" altLang="en-US" smtClean="0"/>
              <a:t>由下五位位元表示。</a:t>
            </a:r>
            <a:r>
              <a:rPr lang="en-US" altLang="zh-TW" smtClean="0"/>
              <a:t>	0001~0111(</a:t>
            </a:r>
            <a:r>
              <a:rPr lang="zh-TW" altLang="en-US" smtClean="0"/>
              <a:t>只有</a:t>
            </a:r>
            <a:r>
              <a:rPr lang="en-US" altLang="zh-TW" smtClean="0"/>
              <a:t>1~15</a:t>
            </a:r>
            <a:r>
              <a:rPr lang="zh-TW" altLang="en-US" smtClean="0"/>
              <a:t>被使用</a:t>
            </a:r>
            <a:r>
              <a:rPr lang="en-US" altLang="zh-TW" smtClean="0"/>
              <a:t>)</a:t>
            </a:r>
            <a:r>
              <a:rPr lang="zh-TW" altLang="en-US" smtClean="0"/>
              <a:t>，舉例來說</a:t>
            </a:r>
            <a:r>
              <a:rPr lang="en-US" altLang="zh-TW" smtClean="0"/>
              <a:t>HTTP</a:t>
            </a:r>
            <a:r>
              <a:rPr lang="zh-TW" altLang="en-US" smtClean="0"/>
              <a:t>回復</a:t>
            </a:r>
            <a:r>
              <a:rPr lang="en-US" altLang="zh-TW" smtClean="0"/>
              <a:t>201</a:t>
            </a:r>
            <a:r>
              <a:rPr lang="zh-TW" altLang="en-US" smtClean="0"/>
              <a:t>由</a:t>
            </a:r>
            <a:r>
              <a:rPr lang="en-US" altLang="zh-TW" smtClean="0"/>
              <a:t>010-00001</a:t>
            </a:r>
            <a:r>
              <a:rPr lang="zh-TW" altLang="en-US" smtClean="0"/>
              <a:t>代表，</a:t>
            </a:r>
            <a:r>
              <a:rPr lang="en-US" altLang="zh-TW" smtClean="0"/>
              <a:t>HTTP</a:t>
            </a:r>
            <a:r>
              <a:rPr lang="zh-TW" altLang="en-US" smtClean="0"/>
              <a:t>回復</a:t>
            </a:r>
            <a:r>
              <a:rPr lang="en-US" altLang="zh-TW" smtClean="0"/>
              <a:t>400</a:t>
            </a:r>
            <a:r>
              <a:rPr lang="zh-TW" altLang="en-US" smtClean="0"/>
              <a:t>由</a:t>
            </a:r>
            <a:r>
              <a:rPr lang="en-US" altLang="zh-TW" smtClean="0"/>
              <a:t>100-0000</a:t>
            </a:r>
            <a:r>
              <a:rPr lang="zh-TW" altLang="en-US" smtClean="0"/>
              <a:t>代表等等。</a:t>
            </a:r>
            <a:endParaRPr lang="en-US" altLang="zh-TW" smtClean="0"/>
          </a:p>
          <a:p>
            <a:r>
              <a:rPr lang="zh-TW" altLang="en-US" smtClean="0"/>
              <a:t>訊息 </a:t>
            </a:r>
            <a:r>
              <a:rPr lang="en-US" altLang="zh-TW" smtClean="0"/>
              <a:t>ID : </a:t>
            </a:r>
            <a:r>
              <a:rPr lang="zh-TW" altLang="en-US" smtClean="0"/>
              <a:t>被使用在綁一個要求到回應的確認程序</a:t>
            </a:r>
          </a:p>
        </p:txBody>
      </p:sp>
    </p:spTree>
    <p:extLst>
      <p:ext uri="{BB962C8B-B14F-4D97-AF65-F5344CB8AC3E}">
        <p14:creationId xmlns:p14="http://schemas.microsoft.com/office/powerpoint/2010/main" val="3470686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選擇類型的例子</a:t>
            </a:r>
            <a:endParaRPr lang="en-US" altLang="zh-TW" smtClean="0"/>
          </a:p>
          <a:p>
            <a:r>
              <a:rPr lang="en-US" altLang="zh-TW" smtClean="0"/>
              <a:t>1</a:t>
            </a:r>
            <a:r>
              <a:rPr lang="zh-TW" altLang="en-US" smtClean="0"/>
              <a:t> </a:t>
            </a:r>
            <a:r>
              <a:rPr lang="en-US" altLang="zh-TW" smtClean="0"/>
              <a:t>(Content-Type)</a:t>
            </a:r>
            <a:r>
              <a:rPr lang="zh-TW" altLang="en-US" smtClean="0"/>
              <a:t> 是關於描述承載區塊語法的多用途網路郵件擴展值，舉例來說，</a:t>
            </a:r>
            <a:r>
              <a:rPr lang="en-US" altLang="zh-TW" smtClean="0"/>
              <a:t>0:</a:t>
            </a:r>
            <a:r>
              <a:rPr lang="zh-TW" altLang="en-US" smtClean="0"/>
              <a:t> </a:t>
            </a:r>
            <a:r>
              <a:rPr lang="en-US" altLang="zh-TW" smtClean="0"/>
              <a:t>test/plain</a:t>
            </a:r>
            <a:r>
              <a:rPr lang="zh-TW" altLang="en-US" smtClean="0"/>
              <a:t>，</a:t>
            </a:r>
            <a:r>
              <a:rPr lang="en-US" altLang="zh-TW" smtClean="0"/>
              <a:t>44:</a:t>
            </a:r>
            <a:r>
              <a:rPr lang="zh-TW" altLang="en-US" smtClean="0"/>
              <a:t> </a:t>
            </a:r>
            <a:r>
              <a:rPr lang="en-US" altLang="zh-TW" smtClean="0"/>
              <a:t>application/soap+xml</a:t>
            </a:r>
          </a:p>
          <a:p>
            <a:r>
              <a:rPr lang="en-US" altLang="zh-TW" smtClean="0"/>
              <a:t>2 (Max-Age) </a:t>
            </a:r>
            <a:r>
              <a:rPr lang="zh-TW" altLang="en-US" smtClean="0"/>
              <a:t>在回答被快取的幾秒間給最大值</a:t>
            </a:r>
            <a:endParaRPr lang="en-US" altLang="zh-TW" smtClean="0"/>
          </a:p>
          <a:p>
            <a:r>
              <a:rPr lang="en-US" altLang="zh-TW" smtClean="0"/>
              <a:t>4</a:t>
            </a:r>
            <a:r>
              <a:rPr lang="zh-TW" altLang="en-US" smtClean="0"/>
              <a:t> </a:t>
            </a:r>
            <a:r>
              <a:rPr lang="en-US" altLang="zh-TW" smtClean="0"/>
              <a:t>(Etag)</a:t>
            </a:r>
          </a:p>
          <a:p>
            <a:r>
              <a:rPr lang="en-US" altLang="zh-TW" smtClean="0"/>
              <a:t>10 (Observe)</a:t>
            </a:r>
            <a:r>
              <a:rPr lang="zh-TW" altLang="en-US" smtClean="0"/>
              <a:t> 被用在接受伺服器規律地更新值</a:t>
            </a:r>
            <a:endParaRPr lang="en-US" altLang="zh-TW" smtClean="0"/>
          </a:p>
          <a:p>
            <a:r>
              <a:rPr lang="en-US" altLang="zh-TW" smtClean="0"/>
              <a:t>11 (Token) </a:t>
            </a:r>
            <a:r>
              <a:rPr lang="zh-TW" altLang="en-US" smtClean="0"/>
              <a:t>被用在要求和回復的配對</a:t>
            </a:r>
            <a:endParaRPr lang="en-US" altLang="zh-TW" smtClean="0"/>
          </a:p>
          <a:p>
            <a:r>
              <a:rPr lang="en-US" altLang="zh-TW" smtClean="0"/>
              <a:t>16 (Block) </a:t>
            </a:r>
            <a:r>
              <a:rPr lang="zh-TW" altLang="en-US" smtClean="0"/>
              <a:t>被用再傳送回應的區塊</a:t>
            </a:r>
          </a:p>
        </p:txBody>
      </p:sp>
    </p:spTree>
    <p:extLst>
      <p:ext uri="{BB962C8B-B14F-4D97-AF65-F5344CB8AC3E}">
        <p14:creationId xmlns:p14="http://schemas.microsoft.com/office/powerpoint/2010/main" val="1050816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碼和訊息</a:t>
            </a:r>
            <a:r>
              <a:rPr lang="en-US" altLang="zh-TW" smtClean="0"/>
              <a:t>ID</a:t>
            </a:r>
          </a:p>
          <a:p>
            <a:r>
              <a:rPr lang="zh-TW" altLang="en-US" smtClean="0"/>
              <a:t>碼 </a:t>
            </a:r>
            <a:r>
              <a:rPr lang="en-US" altLang="zh-TW" smtClean="0"/>
              <a:t>:</a:t>
            </a:r>
            <a:r>
              <a:rPr lang="zh-TW" altLang="en-US" smtClean="0"/>
              <a:t> 從</a:t>
            </a:r>
            <a:r>
              <a:rPr lang="en-US" altLang="zh-TW" smtClean="0"/>
              <a:t>HTTP </a:t>
            </a:r>
            <a:r>
              <a:rPr lang="zh-TW" altLang="en-US" smtClean="0"/>
              <a:t>文字表達</a:t>
            </a:r>
            <a:r>
              <a:rPr lang="en-US" altLang="zh-TW" smtClean="0"/>
              <a:t>(3</a:t>
            </a:r>
            <a:r>
              <a:rPr lang="zh-TW" altLang="en-US" smtClean="0"/>
              <a:t>碼</a:t>
            </a:r>
            <a:r>
              <a:rPr lang="en-US" altLang="zh-TW" smtClean="0"/>
              <a:t>)</a:t>
            </a:r>
            <a:r>
              <a:rPr lang="zh-TW" altLang="en-US" smtClean="0"/>
              <a:t>壓縮到一個位元組</a:t>
            </a:r>
            <a:endParaRPr lang="en-US" altLang="zh-TW" smtClean="0"/>
          </a:p>
          <a:p>
            <a:r>
              <a:rPr lang="en-US" altLang="zh-TW" smtClean="0"/>
              <a:t>	- HTTP </a:t>
            </a:r>
            <a:r>
              <a:rPr lang="zh-TW" altLang="en-US" smtClean="0"/>
              <a:t>要求 </a:t>
            </a:r>
            <a:r>
              <a:rPr lang="en-US" altLang="zh-TW" smtClean="0"/>
              <a:t>=&gt;</a:t>
            </a:r>
            <a:r>
              <a:rPr lang="zh-TW" altLang="en-US" smtClean="0"/>
              <a:t> 第一個三位元</a:t>
            </a:r>
            <a:r>
              <a:rPr lang="en-US" altLang="zh-TW" smtClean="0"/>
              <a:t>000;</a:t>
            </a:r>
            <a:r>
              <a:rPr lang="zh-TW" altLang="en-US" smtClean="0"/>
              <a:t> 下一個五位元</a:t>
            </a:r>
            <a:r>
              <a:rPr lang="en-US" altLang="zh-TW" smtClean="0"/>
              <a:t>0~32(1:GET, 2:POST, 3:PUT, 4:DELETE</a:t>
            </a:r>
            <a:r>
              <a:rPr lang="zh-TW" altLang="en-US" smtClean="0"/>
              <a:t> </a:t>
            </a:r>
            <a:r>
              <a:rPr lang="en-US" altLang="zh-TW" smtClean="0"/>
              <a:t>…</a:t>
            </a:r>
            <a:r>
              <a:rPr lang="zh-TW" altLang="en-US" smtClean="0"/>
              <a:t>等等</a:t>
            </a:r>
            <a:r>
              <a:rPr lang="en-US" altLang="zh-TW" smtClean="0"/>
              <a:t>)</a:t>
            </a:r>
          </a:p>
          <a:p>
            <a:r>
              <a:rPr lang="en-US" altLang="zh-TW" smtClean="0"/>
              <a:t>	- HTTP </a:t>
            </a:r>
            <a:r>
              <a:rPr lang="zh-TW" altLang="en-US" smtClean="0"/>
              <a:t>為應 </a:t>
            </a:r>
            <a:r>
              <a:rPr lang="en-US" altLang="zh-TW" smtClean="0"/>
              <a:t>=&gt;</a:t>
            </a:r>
            <a:r>
              <a:rPr lang="zh-TW" altLang="en-US" smtClean="0"/>
              <a:t> 第一個三位元</a:t>
            </a:r>
            <a:r>
              <a:rPr lang="en-US" altLang="zh-TW" smtClean="0"/>
              <a:t>001-101(1~5)</a:t>
            </a:r>
            <a:r>
              <a:rPr lang="zh-TW" altLang="en-US" smtClean="0"/>
              <a:t>表示</a:t>
            </a:r>
            <a:r>
              <a:rPr lang="en-US" altLang="zh-TW" smtClean="0"/>
              <a:t>1xx</a:t>
            </a:r>
            <a:r>
              <a:rPr lang="zh-TW" altLang="en-US" smtClean="0"/>
              <a:t>的第一個數字</a:t>
            </a:r>
            <a:r>
              <a:rPr lang="en-US" altLang="zh-TW" smtClean="0"/>
              <a:t>:</a:t>
            </a:r>
            <a:r>
              <a:rPr lang="zh-TW" altLang="en-US" smtClean="0"/>
              <a:t>資訊的，</a:t>
            </a:r>
            <a:r>
              <a:rPr lang="en-US" altLang="zh-TW" smtClean="0"/>
              <a:t>2xx:</a:t>
            </a:r>
            <a:r>
              <a:rPr lang="zh-TW" altLang="en-US" smtClean="0"/>
              <a:t>成功，</a:t>
            </a:r>
            <a:r>
              <a:rPr lang="en-US" altLang="zh-TW" smtClean="0"/>
              <a:t>3xx:</a:t>
            </a:r>
            <a:r>
              <a:rPr lang="zh-TW" altLang="en-US" smtClean="0"/>
              <a:t>充新導向，</a:t>
            </a:r>
            <a:r>
              <a:rPr lang="en-US" altLang="zh-TW" smtClean="0"/>
              <a:t>4xx:</a:t>
            </a:r>
            <a:r>
              <a:rPr lang="zh-TW" altLang="en-US" smtClean="0"/>
              <a:t>客戶端錯誤，</a:t>
            </a:r>
            <a:r>
              <a:rPr lang="en-US" altLang="zh-TW" smtClean="0"/>
              <a:t>5xx:</a:t>
            </a:r>
            <a:r>
              <a:rPr lang="zh-TW" altLang="en-US" smtClean="0"/>
              <a:t>伺服器錯誤，其中</a:t>
            </a:r>
            <a:r>
              <a:rPr lang="en-US" altLang="zh-TW" smtClean="0"/>
              <a:t>xx</a:t>
            </a:r>
            <a:r>
              <a:rPr lang="zh-TW" altLang="en-US" smtClean="0"/>
              <a:t>由下五位位元表示。</a:t>
            </a:r>
            <a:r>
              <a:rPr lang="en-US" altLang="zh-TW" smtClean="0"/>
              <a:t>	0001~0111(</a:t>
            </a:r>
            <a:r>
              <a:rPr lang="zh-TW" altLang="en-US" smtClean="0"/>
              <a:t>只有</a:t>
            </a:r>
            <a:r>
              <a:rPr lang="en-US" altLang="zh-TW" smtClean="0"/>
              <a:t>1~15</a:t>
            </a:r>
            <a:r>
              <a:rPr lang="zh-TW" altLang="en-US" smtClean="0"/>
              <a:t>被使用</a:t>
            </a:r>
            <a:r>
              <a:rPr lang="en-US" altLang="zh-TW" smtClean="0"/>
              <a:t>)</a:t>
            </a:r>
            <a:r>
              <a:rPr lang="zh-TW" altLang="en-US" smtClean="0"/>
              <a:t>，舉例來說</a:t>
            </a:r>
            <a:r>
              <a:rPr lang="en-US" altLang="zh-TW" smtClean="0"/>
              <a:t>HTTP</a:t>
            </a:r>
            <a:r>
              <a:rPr lang="zh-TW" altLang="en-US" smtClean="0"/>
              <a:t>回復</a:t>
            </a:r>
            <a:r>
              <a:rPr lang="en-US" altLang="zh-TW" smtClean="0"/>
              <a:t>201</a:t>
            </a:r>
            <a:r>
              <a:rPr lang="zh-TW" altLang="en-US" smtClean="0"/>
              <a:t>由</a:t>
            </a:r>
            <a:r>
              <a:rPr lang="en-US" altLang="zh-TW" smtClean="0"/>
              <a:t>010-00001</a:t>
            </a:r>
            <a:r>
              <a:rPr lang="zh-TW" altLang="en-US" smtClean="0"/>
              <a:t>代表，</a:t>
            </a:r>
            <a:r>
              <a:rPr lang="en-US" altLang="zh-TW" smtClean="0"/>
              <a:t>HTTP</a:t>
            </a:r>
            <a:r>
              <a:rPr lang="zh-TW" altLang="en-US" smtClean="0"/>
              <a:t>回復</a:t>
            </a:r>
            <a:r>
              <a:rPr lang="en-US" altLang="zh-TW" smtClean="0"/>
              <a:t>400</a:t>
            </a:r>
            <a:r>
              <a:rPr lang="zh-TW" altLang="en-US" smtClean="0"/>
              <a:t>由</a:t>
            </a:r>
            <a:r>
              <a:rPr lang="en-US" altLang="zh-TW" smtClean="0"/>
              <a:t>100-0000</a:t>
            </a:r>
            <a:r>
              <a:rPr lang="zh-TW" altLang="en-US" smtClean="0"/>
              <a:t>代表等等。</a:t>
            </a:r>
            <a:endParaRPr lang="en-US" altLang="zh-TW" smtClean="0"/>
          </a:p>
          <a:p>
            <a:r>
              <a:rPr lang="zh-TW" altLang="en-US" smtClean="0"/>
              <a:t>訊息 </a:t>
            </a:r>
            <a:r>
              <a:rPr lang="en-US" altLang="zh-TW" smtClean="0"/>
              <a:t>ID : </a:t>
            </a:r>
            <a:r>
              <a:rPr lang="zh-TW" altLang="en-US" smtClean="0"/>
              <a:t>被使用在綁一個要求到回應的確認程序</a:t>
            </a:r>
          </a:p>
        </p:txBody>
      </p:sp>
    </p:spTree>
    <p:extLst>
      <p:ext uri="{BB962C8B-B14F-4D97-AF65-F5344CB8AC3E}">
        <p14:creationId xmlns:p14="http://schemas.microsoft.com/office/powerpoint/2010/main" val="883156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碼和訊息</a:t>
            </a:r>
            <a:r>
              <a:rPr lang="en-US" altLang="zh-TW" smtClean="0"/>
              <a:t>ID</a:t>
            </a:r>
          </a:p>
          <a:p>
            <a:r>
              <a:rPr lang="zh-TW" altLang="en-US" smtClean="0"/>
              <a:t>碼 </a:t>
            </a:r>
            <a:r>
              <a:rPr lang="en-US" altLang="zh-TW" smtClean="0"/>
              <a:t>:</a:t>
            </a:r>
            <a:r>
              <a:rPr lang="zh-TW" altLang="en-US" smtClean="0"/>
              <a:t> 從</a:t>
            </a:r>
            <a:r>
              <a:rPr lang="en-US" altLang="zh-TW" smtClean="0"/>
              <a:t>HTTP </a:t>
            </a:r>
            <a:r>
              <a:rPr lang="zh-TW" altLang="en-US" smtClean="0"/>
              <a:t>文字表達</a:t>
            </a:r>
            <a:r>
              <a:rPr lang="en-US" altLang="zh-TW" smtClean="0"/>
              <a:t>(3</a:t>
            </a:r>
            <a:r>
              <a:rPr lang="zh-TW" altLang="en-US" smtClean="0"/>
              <a:t>碼</a:t>
            </a:r>
            <a:r>
              <a:rPr lang="en-US" altLang="zh-TW" smtClean="0"/>
              <a:t>)</a:t>
            </a:r>
            <a:r>
              <a:rPr lang="zh-TW" altLang="en-US" smtClean="0"/>
              <a:t>壓縮到一個位元組</a:t>
            </a:r>
            <a:endParaRPr lang="en-US" altLang="zh-TW" smtClean="0"/>
          </a:p>
          <a:p>
            <a:r>
              <a:rPr lang="en-US" altLang="zh-TW" smtClean="0"/>
              <a:t>	- HTTP </a:t>
            </a:r>
            <a:r>
              <a:rPr lang="zh-TW" altLang="en-US" smtClean="0"/>
              <a:t>要求 </a:t>
            </a:r>
            <a:r>
              <a:rPr lang="en-US" altLang="zh-TW" smtClean="0"/>
              <a:t>=&gt;</a:t>
            </a:r>
            <a:r>
              <a:rPr lang="zh-TW" altLang="en-US" smtClean="0"/>
              <a:t> 第一個三位元</a:t>
            </a:r>
            <a:r>
              <a:rPr lang="en-US" altLang="zh-TW" smtClean="0"/>
              <a:t>000;</a:t>
            </a:r>
            <a:r>
              <a:rPr lang="zh-TW" altLang="en-US" smtClean="0"/>
              <a:t> 下一個五位元</a:t>
            </a:r>
            <a:r>
              <a:rPr lang="en-US" altLang="zh-TW" smtClean="0"/>
              <a:t>0~32(1:GET, 2:POST, 3:PUT, 4:DELETE</a:t>
            </a:r>
            <a:r>
              <a:rPr lang="zh-TW" altLang="en-US" smtClean="0"/>
              <a:t> </a:t>
            </a:r>
            <a:r>
              <a:rPr lang="en-US" altLang="zh-TW" smtClean="0"/>
              <a:t>…</a:t>
            </a:r>
            <a:r>
              <a:rPr lang="zh-TW" altLang="en-US" smtClean="0"/>
              <a:t>等等</a:t>
            </a:r>
            <a:r>
              <a:rPr lang="en-US" altLang="zh-TW" smtClean="0"/>
              <a:t>)</a:t>
            </a:r>
          </a:p>
          <a:p>
            <a:r>
              <a:rPr lang="en-US" altLang="zh-TW" smtClean="0"/>
              <a:t>	- HTTP </a:t>
            </a:r>
            <a:r>
              <a:rPr lang="zh-TW" altLang="en-US" smtClean="0"/>
              <a:t>為應 </a:t>
            </a:r>
            <a:r>
              <a:rPr lang="en-US" altLang="zh-TW" smtClean="0"/>
              <a:t>=&gt;</a:t>
            </a:r>
            <a:r>
              <a:rPr lang="zh-TW" altLang="en-US" smtClean="0"/>
              <a:t> 第一個三位元</a:t>
            </a:r>
            <a:r>
              <a:rPr lang="en-US" altLang="zh-TW" smtClean="0"/>
              <a:t>001-101(1~5)</a:t>
            </a:r>
            <a:r>
              <a:rPr lang="zh-TW" altLang="en-US" smtClean="0"/>
              <a:t>表示</a:t>
            </a:r>
            <a:r>
              <a:rPr lang="en-US" altLang="zh-TW" smtClean="0"/>
              <a:t>1xx</a:t>
            </a:r>
            <a:r>
              <a:rPr lang="zh-TW" altLang="en-US" smtClean="0"/>
              <a:t>的第一個數字</a:t>
            </a:r>
            <a:r>
              <a:rPr lang="en-US" altLang="zh-TW" smtClean="0"/>
              <a:t>:</a:t>
            </a:r>
            <a:r>
              <a:rPr lang="zh-TW" altLang="en-US" smtClean="0"/>
              <a:t>資訊的，</a:t>
            </a:r>
            <a:r>
              <a:rPr lang="en-US" altLang="zh-TW" smtClean="0"/>
              <a:t>2xx:</a:t>
            </a:r>
            <a:r>
              <a:rPr lang="zh-TW" altLang="en-US" smtClean="0"/>
              <a:t>成功，</a:t>
            </a:r>
            <a:r>
              <a:rPr lang="en-US" altLang="zh-TW" smtClean="0"/>
              <a:t>3xx:</a:t>
            </a:r>
            <a:r>
              <a:rPr lang="zh-TW" altLang="en-US" smtClean="0"/>
              <a:t>充新導向，</a:t>
            </a:r>
            <a:r>
              <a:rPr lang="en-US" altLang="zh-TW" smtClean="0"/>
              <a:t>4xx:</a:t>
            </a:r>
            <a:r>
              <a:rPr lang="zh-TW" altLang="en-US" smtClean="0"/>
              <a:t>客戶端錯誤，</a:t>
            </a:r>
            <a:r>
              <a:rPr lang="en-US" altLang="zh-TW" smtClean="0"/>
              <a:t>5xx:</a:t>
            </a:r>
            <a:r>
              <a:rPr lang="zh-TW" altLang="en-US" smtClean="0"/>
              <a:t>伺服器錯誤，其中</a:t>
            </a:r>
            <a:r>
              <a:rPr lang="en-US" altLang="zh-TW" smtClean="0"/>
              <a:t>xx</a:t>
            </a:r>
            <a:r>
              <a:rPr lang="zh-TW" altLang="en-US" smtClean="0"/>
              <a:t>由下五位位元表示。</a:t>
            </a:r>
            <a:r>
              <a:rPr lang="en-US" altLang="zh-TW" smtClean="0"/>
              <a:t>	0001~0111(</a:t>
            </a:r>
            <a:r>
              <a:rPr lang="zh-TW" altLang="en-US" smtClean="0"/>
              <a:t>只有</a:t>
            </a:r>
            <a:r>
              <a:rPr lang="en-US" altLang="zh-TW" smtClean="0"/>
              <a:t>1~15</a:t>
            </a:r>
            <a:r>
              <a:rPr lang="zh-TW" altLang="en-US" smtClean="0"/>
              <a:t>被使用</a:t>
            </a:r>
            <a:r>
              <a:rPr lang="en-US" altLang="zh-TW" smtClean="0"/>
              <a:t>)</a:t>
            </a:r>
            <a:r>
              <a:rPr lang="zh-TW" altLang="en-US" smtClean="0"/>
              <a:t>，舉例來說</a:t>
            </a:r>
            <a:r>
              <a:rPr lang="en-US" altLang="zh-TW" smtClean="0"/>
              <a:t>HTTP</a:t>
            </a:r>
            <a:r>
              <a:rPr lang="zh-TW" altLang="en-US" smtClean="0"/>
              <a:t>回復</a:t>
            </a:r>
            <a:r>
              <a:rPr lang="en-US" altLang="zh-TW" smtClean="0"/>
              <a:t>201</a:t>
            </a:r>
            <a:r>
              <a:rPr lang="zh-TW" altLang="en-US" smtClean="0"/>
              <a:t>由</a:t>
            </a:r>
            <a:r>
              <a:rPr lang="en-US" altLang="zh-TW" smtClean="0"/>
              <a:t>010-00001</a:t>
            </a:r>
            <a:r>
              <a:rPr lang="zh-TW" altLang="en-US" smtClean="0"/>
              <a:t>代表，</a:t>
            </a:r>
            <a:r>
              <a:rPr lang="en-US" altLang="zh-TW" smtClean="0"/>
              <a:t>HTTP</a:t>
            </a:r>
            <a:r>
              <a:rPr lang="zh-TW" altLang="en-US" smtClean="0"/>
              <a:t>回復</a:t>
            </a:r>
            <a:r>
              <a:rPr lang="en-US" altLang="zh-TW" smtClean="0"/>
              <a:t>400</a:t>
            </a:r>
            <a:r>
              <a:rPr lang="zh-TW" altLang="en-US" smtClean="0"/>
              <a:t>由</a:t>
            </a:r>
            <a:r>
              <a:rPr lang="en-US" altLang="zh-TW" smtClean="0"/>
              <a:t>100-0000</a:t>
            </a:r>
            <a:r>
              <a:rPr lang="zh-TW" altLang="en-US" smtClean="0"/>
              <a:t>代表等等。</a:t>
            </a:r>
            <a:endParaRPr lang="en-US" altLang="zh-TW" smtClean="0"/>
          </a:p>
          <a:p>
            <a:r>
              <a:rPr lang="zh-TW" altLang="en-US" smtClean="0"/>
              <a:t>訊息 </a:t>
            </a:r>
            <a:r>
              <a:rPr lang="en-US" altLang="zh-TW" smtClean="0"/>
              <a:t>ID : </a:t>
            </a:r>
            <a:r>
              <a:rPr lang="zh-TW" altLang="en-US" smtClean="0"/>
              <a:t>被使用在綁一個要求到回應的確認程序</a:t>
            </a:r>
          </a:p>
        </p:txBody>
      </p:sp>
    </p:spTree>
    <p:extLst>
      <p:ext uri="{BB962C8B-B14F-4D97-AF65-F5344CB8AC3E}">
        <p14:creationId xmlns:p14="http://schemas.microsoft.com/office/powerpoint/2010/main" val="3434747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要求的例子一</a:t>
            </a:r>
            <a:endParaRPr lang="en-US" altLang="zh-TW" smtClean="0"/>
          </a:p>
          <a:p>
            <a:r>
              <a:rPr lang="zh-TW" altLang="en-US" smtClean="0"/>
              <a:t>同步訊息交換</a:t>
            </a:r>
            <a:endParaRPr lang="en-US" altLang="zh-TW" smtClean="0"/>
          </a:p>
          <a:p>
            <a:pPr>
              <a:buFontTx/>
              <a:buAutoNum type="arabicPeriod"/>
            </a:pPr>
            <a:r>
              <a:rPr lang="zh-TW" altLang="en-US" smtClean="0"/>
              <a:t>一個可確認的訊息用相同訊息</a:t>
            </a:r>
            <a:r>
              <a:rPr lang="en-US" altLang="zh-TW" smtClean="0"/>
              <a:t>ID</a:t>
            </a:r>
            <a:r>
              <a:rPr lang="zh-TW" altLang="en-US" smtClean="0"/>
              <a:t>在回應夾帶的回應回覆之後。</a:t>
            </a:r>
            <a:endParaRPr lang="en-US" altLang="zh-TW" smtClean="0"/>
          </a:p>
          <a:p>
            <a:pPr>
              <a:buFontTx/>
              <a:buAutoNum type="arabicPeriod"/>
            </a:pPr>
            <a:r>
              <a:rPr lang="zh-TW" altLang="en-US" smtClean="0"/>
              <a:t>當回應回復遺失，客戶端的計時過期它重送訊息。</a:t>
            </a:r>
            <a:endParaRPr lang="en-US" altLang="zh-TW" smtClean="0"/>
          </a:p>
          <a:p>
            <a:pPr>
              <a:buFontTx/>
              <a:buAutoNum type="arabicPeriod"/>
            </a:pPr>
            <a:endParaRPr lang="zh-TW" altLang="en-US" smtClean="0"/>
          </a:p>
        </p:txBody>
      </p:sp>
    </p:spTree>
    <p:extLst>
      <p:ext uri="{BB962C8B-B14F-4D97-AF65-F5344CB8AC3E}">
        <p14:creationId xmlns:p14="http://schemas.microsoft.com/office/powerpoint/2010/main" val="2574680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err="1" smtClean="0"/>
              <a:t>CoAP</a:t>
            </a:r>
            <a:r>
              <a:rPr lang="zh-TW" altLang="en-US" dirty="0" smtClean="0"/>
              <a:t>要求的例子二</a:t>
            </a:r>
            <a:endParaRPr lang="en-US" altLang="zh-TW" dirty="0" smtClean="0"/>
          </a:p>
          <a:p>
            <a:r>
              <a:rPr lang="zh-TW" altLang="en-US" dirty="0" smtClean="0"/>
              <a:t>非同步訊息交換</a:t>
            </a:r>
            <a:endParaRPr lang="en-US" altLang="zh-TW" dirty="0" smtClean="0"/>
          </a:p>
          <a:p>
            <a:r>
              <a:rPr lang="en-US" altLang="zh-TW" dirty="0" smtClean="0"/>
              <a:t>1.</a:t>
            </a:r>
            <a:r>
              <a:rPr lang="zh-TW" altLang="en-US" dirty="0" smtClean="0"/>
              <a:t> 一個有標記選項可確認的訊息可以馬上被通知收到不用回覆。</a:t>
            </a:r>
            <a:endParaRPr lang="en-US" altLang="zh-TW" dirty="0" smtClean="0"/>
          </a:p>
          <a:p>
            <a:r>
              <a:rPr lang="en-US" altLang="zh-TW" dirty="0" smtClean="0"/>
              <a:t>2. </a:t>
            </a:r>
            <a:r>
              <a:rPr lang="zh-TW" altLang="en-US" dirty="0" smtClean="0"/>
              <a:t>當回覆是可使用的，它可以以相同標誌</a:t>
            </a:r>
            <a:r>
              <a:rPr lang="en-US" altLang="zh-TW" dirty="0" smtClean="0"/>
              <a:t>ID</a:t>
            </a:r>
            <a:r>
              <a:rPr lang="zh-TW" altLang="en-US" dirty="0" smtClean="0"/>
              <a:t>的新的</a:t>
            </a:r>
            <a:r>
              <a:rPr lang="en-US" altLang="zh-TW" dirty="0" smtClean="0"/>
              <a:t>CON</a:t>
            </a:r>
            <a:r>
              <a:rPr lang="zh-TW" altLang="en-US" dirty="0" smtClean="0"/>
              <a:t>訊息回傳</a:t>
            </a:r>
          </a:p>
        </p:txBody>
      </p:sp>
    </p:spTree>
    <p:extLst>
      <p:ext uri="{BB962C8B-B14F-4D97-AF65-F5344CB8AC3E}">
        <p14:creationId xmlns:p14="http://schemas.microsoft.com/office/powerpoint/2010/main" val="2637736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err="1" smtClean="0"/>
              <a:t>CoAP</a:t>
            </a:r>
            <a:r>
              <a:rPr lang="zh-TW" altLang="en-US" dirty="0" smtClean="0"/>
              <a:t>要求的例子二</a:t>
            </a:r>
            <a:endParaRPr lang="en-US" altLang="zh-TW" dirty="0" smtClean="0"/>
          </a:p>
          <a:p>
            <a:r>
              <a:rPr lang="zh-TW" altLang="en-US" dirty="0" smtClean="0"/>
              <a:t>非同步訊息交換</a:t>
            </a:r>
            <a:endParaRPr lang="en-US" altLang="zh-TW" dirty="0" smtClean="0"/>
          </a:p>
          <a:p>
            <a:r>
              <a:rPr lang="en-US" altLang="zh-TW" dirty="0" smtClean="0"/>
              <a:t>1.</a:t>
            </a:r>
            <a:r>
              <a:rPr lang="zh-TW" altLang="en-US" dirty="0" smtClean="0"/>
              <a:t> 一個有標記選項可確認的訊息可以馬上被通知收到不用回覆。</a:t>
            </a:r>
            <a:endParaRPr lang="en-US" altLang="zh-TW" dirty="0" smtClean="0"/>
          </a:p>
          <a:p>
            <a:r>
              <a:rPr lang="en-US" altLang="zh-TW" dirty="0" smtClean="0"/>
              <a:t>2. </a:t>
            </a:r>
            <a:r>
              <a:rPr lang="zh-TW" altLang="en-US" dirty="0" smtClean="0"/>
              <a:t>當回覆是可使用的，它可以以相同標誌</a:t>
            </a:r>
            <a:r>
              <a:rPr lang="en-US" altLang="zh-TW" dirty="0" smtClean="0"/>
              <a:t>ID</a:t>
            </a:r>
            <a:r>
              <a:rPr lang="zh-TW" altLang="en-US" dirty="0" smtClean="0"/>
              <a:t>的新的</a:t>
            </a:r>
            <a:r>
              <a:rPr lang="en-US" altLang="zh-TW" dirty="0" smtClean="0"/>
              <a:t>CON</a:t>
            </a:r>
            <a:r>
              <a:rPr lang="zh-TW" altLang="en-US" dirty="0" smtClean="0"/>
              <a:t>訊息回傳</a:t>
            </a:r>
          </a:p>
        </p:txBody>
      </p:sp>
    </p:spTree>
    <p:extLst>
      <p:ext uri="{BB962C8B-B14F-4D97-AF65-F5344CB8AC3E}">
        <p14:creationId xmlns:p14="http://schemas.microsoft.com/office/powerpoint/2010/main" val="3461707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要求的例子三</a:t>
            </a:r>
            <a:endParaRPr lang="en-US" altLang="zh-TW" smtClean="0"/>
          </a:p>
          <a:p>
            <a:r>
              <a:rPr lang="zh-TW" altLang="en-US" smtClean="0"/>
              <a:t>伺服器週期地回復</a:t>
            </a:r>
            <a:endParaRPr lang="en-US" altLang="zh-TW" smtClean="0"/>
          </a:p>
          <a:p>
            <a:r>
              <a:rPr lang="en-US" altLang="zh-TW" smtClean="0"/>
              <a:t>1.</a:t>
            </a:r>
            <a:r>
              <a:rPr lang="zh-TW" altLang="en-US" smtClean="0"/>
              <a:t> 一個來自客戶端可確認的訊息包含從伺服器詢問周期性回覆的</a:t>
            </a:r>
            <a:r>
              <a:rPr lang="en-US" altLang="zh-TW" smtClean="0"/>
              <a:t>OBSERVE</a:t>
            </a:r>
            <a:r>
              <a:rPr lang="zh-TW" altLang="en-US" smtClean="0"/>
              <a:t>選項。</a:t>
            </a:r>
            <a:endParaRPr lang="en-US" altLang="zh-TW" smtClean="0"/>
          </a:p>
          <a:p>
            <a:r>
              <a:rPr lang="en-US" altLang="zh-TW" smtClean="0"/>
              <a:t>2. </a:t>
            </a:r>
            <a:r>
              <a:rPr lang="zh-TW" altLang="en-US" smtClean="0"/>
              <a:t>伺服器用相同</a:t>
            </a:r>
            <a:r>
              <a:rPr lang="en-US" altLang="zh-TW" smtClean="0"/>
              <a:t>TOKEN</a:t>
            </a:r>
            <a:r>
              <a:rPr lang="zh-TW" altLang="en-US" smtClean="0"/>
              <a:t> </a:t>
            </a:r>
            <a:r>
              <a:rPr lang="en-US" altLang="zh-TW" smtClean="0"/>
              <a:t>ID</a:t>
            </a:r>
            <a:r>
              <a:rPr lang="zh-TW" altLang="en-US" smtClean="0"/>
              <a:t>送</a:t>
            </a:r>
            <a:r>
              <a:rPr lang="en-US" altLang="zh-TW" smtClean="0"/>
              <a:t>NON</a:t>
            </a:r>
            <a:r>
              <a:rPr lang="zh-TW" altLang="en-US" smtClean="0"/>
              <a:t>回復。</a:t>
            </a:r>
            <a:endParaRPr lang="en-US" altLang="zh-TW" smtClean="0"/>
          </a:p>
          <a:p>
            <a:r>
              <a:rPr lang="en-US" altLang="zh-TW" smtClean="0"/>
              <a:t>3. OVSERVE</a:t>
            </a:r>
            <a:r>
              <a:rPr lang="zh-TW" altLang="en-US" smtClean="0"/>
              <a:t>是個將由增加指出順序的回覆。</a:t>
            </a:r>
            <a:endParaRPr lang="en-US" altLang="zh-TW" smtClean="0"/>
          </a:p>
          <a:p>
            <a:r>
              <a:rPr lang="en-US" altLang="zh-TW" smtClean="0"/>
              <a:t>4. </a:t>
            </a:r>
            <a:r>
              <a:rPr lang="zh-TW" altLang="en-US" smtClean="0"/>
              <a:t>客戶端將忽略</a:t>
            </a:r>
            <a:r>
              <a:rPr lang="en-US" altLang="zh-TW" smtClean="0"/>
              <a:t>OVSERVE=20</a:t>
            </a:r>
            <a:r>
              <a:rPr lang="zh-TW" altLang="en-US" smtClean="0"/>
              <a:t>當它比</a:t>
            </a:r>
            <a:r>
              <a:rPr lang="en-US" altLang="zh-TW" smtClean="0"/>
              <a:t>OVSERVE=30</a:t>
            </a:r>
            <a:r>
              <a:rPr lang="zh-TW" altLang="en-US" smtClean="0"/>
              <a:t>晚到的時候。</a:t>
            </a:r>
            <a:endParaRPr lang="en-US" altLang="zh-TW" smtClean="0"/>
          </a:p>
          <a:p>
            <a:r>
              <a:rPr lang="en-US" altLang="zh-TW" smtClean="0"/>
              <a:t>5: </a:t>
            </a:r>
            <a:r>
              <a:rPr lang="zh-TW" altLang="en-US" smtClean="0"/>
              <a:t>客戶端或伺服器都可以結束行程。</a:t>
            </a:r>
            <a:endParaRPr lang="en-US" altLang="zh-TW" smtClean="0"/>
          </a:p>
          <a:p>
            <a:endParaRPr lang="en-US" altLang="zh-TW" smtClean="0"/>
          </a:p>
        </p:txBody>
      </p:sp>
    </p:spTree>
    <p:extLst>
      <p:ext uri="{BB962C8B-B14F-4D97-AF65-F5344CB8AC3E}">
        <p14:creationId xmlns:p14="http://schemas.microsoft.com/office/powerpoint/2010/main" val="114694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6LoWPAN </a:t>
            </a:r>
            <a:r>
              <a:rPr lang="zh-TW" altLang="en-US" smtClean="0"/>
              <a:t>是 </a:t>
            </a:r>
            <a:r>
              <a:rPr lang="en-US" altLang="zh-TW" smtClean="0"/>
              <a:t>IPv6 </a:t>
            </a:r>
            <a:r>
              <a:rPr lang="zh-TW" altLang="en-US" smtClean="0"/>
              <a:t>在低功率無線個人區域網路的縮寫</a:t>
            </a:r>
            <a:endParaRPr lang="en-US" altLang="zh-TW" smtClean="0"/>
          </a:p>
          <a:p>
            <a:endParaRPr lang="en-US" altLang="zh-TW" smtClean="0"/>
          </a:p>
          <a:p>
            <a:r>
              <a:rPr lang="en-US" altLang="zh-TW" smtClean="0"/>
              <a:t>IETF</a:t>
            </a:r>
            <a:r>
              <a:rPr lang="zh-TW" altLang="en-US" smtClean="0"/>
              <a:t> </a:t>
            </a:r>
            <a:r>
              <a:rPr lang="en-US" altLang="zh-TW" smtClean="0"/>
              <a:t>6LoWPAN </a:t>
            </a:r>
            <a:r>
              <a:rPr lang="zh-TW" altLang="en-US" smtClean="0"/>
              <a:t>工作組負責設計一適配層界接</a:t>
            </a:r>
            <a:r>
              <a:rPr lang="en-US" altLang="zh-TW" smtClean="0"/>
              <a:t>IPv6</a:t>
            </a:r>
            <a:r>
              <a:rPr lang="zh-TW" altLang="en-US" smtClean="0"/>
              <a:t>及低功耗網路。</a:t>
            </a:r>
            <a:endParaRPr lang="en-US" altLang="zh-TW" smtClean="0"/>
          </a:p>
          <a:p>
            <a:endParaRPr lang="en-US" altLang="zh-TW" smtClean="0"/>
          </a:p>
          <a:p>
            <a:r>
              <a:rPr lang="zh-TW" altLang="en-US" smtClean="0"/>
              <a:t>工作組在</a:t>
            </a:r>
            <a:r>
              <a:rPr lang="en-US" altLang="zh-TW" smtClean="0"/>
              <a:t>2007</a:t>
            </a:r>
            <a:r>
              <a:rPr lang="zh-TW" altLang="en-US" smtClean="0"/>
              <a:t>年發佈</a:t>
            </a:r>
            <a:r>
              <a:rPr lang="en-US" altLang="zh-TW" smtClean="0"/>
              <a:t>RFC 4919, </a:t>
            </a:r>
            <a:r>
              <a:rPr lang="zh-TW" altLang="en-US" smtClean="0"/>
              <a:t>詳細說明要求</a:t>
            </a:r>
            <a:endParaRPr lang="en-US" altLang="zh-TW" smtClean="0"/>
          </a:p>
          <a:p>
            <a:endParaRPr lang="en-US" altLang="zh-TW" smtClean="0"/>
          </a:p>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054B402-79B8-4CD2-B8EE-88586FEDDD19}" type="slidenum">
              <a:rPr kumimoji="0" lang="zh-TW" altLang="en-US">
                <a:latin typeface="Calibri" panose="020F0502020204030204" pitchFamily="34" charset="0"/>
              </a:rPr>
              <a:pPr eaLnBrk="1" hangingPunct="1"/>
              <a:t>16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327928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要求的例子三</a:t>
            </a:r>
            <a:endParaRPr lang="en-US" altLang="zh-TW" smtClean="0"/>
          </a:p>
          <a:p>
            <a:r>
              <a:rPr lang="zh-TW" altLang="en-US" smtClean="0"/>
              <a:t>伺服器週期地回復</a:t>
            </a:r>
            <a:endParaRPr lang="en-US" altLang="zh-TW" smtClean="0"/>
          </a:p>
          <a:p>
            <a:r>
              <a:rPr lang="en-US" altLang="zh-TW" smtClean="0"/>
              <a:t>1.</a:t>
            </a:r>
            <a:r>
              <a:rPr lang="zh-TW" altLang="en-US" smtClean="0"/>
              <a:t> 一個來自客戶端可確認的訊息包含從伺服器詢問周期性回覆的</a:t>
            </a:r>
            <a:r>
              <a:rPr lang="en-US" altLang="zh-TW" smtClean="0"/>
              <a:t>OBSERVE</a:t>
            </a:r>
            <a:r>
              <a:rPr lang="zh-TW" altLang="en-US" smtClean="0"/>
              <a:t>選項。</a:t>
            </a:r>
            <a:endParaRPr lang="en-US" altLang="zh-TW" smtClean="0"/>
          </a:p>
          <a:p>
            <a:r>
              <a:rPr lang="en-US" altLang="zh-TW" smtClean="0"/>
              <a:t>2. </a:t>
            </a:r>
            <a:r>
              <a:rPr lang="zh-TW" altLang="en-US" smtClean="0"/>
              <a:t>伺服器用相同</a:t>
            </a:r>
            <a:r>
              <a:rPr lang="en-US" altLang="zh-TW" smtClean="0"/>
              <a:t>TOKEN</a:t>
            </a:r>
            <a:r>
              <a:rPr lang="zh-TW" altLang="en-US" smtClean="0"/>
              <a:t> </a:t>
            </a:r>
            <a:r>
              <a:rPr lang="en-US" altLang="zh-TW" smtClean="0"/>
              <a:t>ID</a:t>
            </a:r>
            <a:r>
              <a:rPr lang="zh-TW" altLang="en-US" smtClean="0"/>
              <a:t>送</a:t>
            </a:r>
            <a:r>
              <a:rPr lang="en-US" altLang="zh-TW" smtClean="0"/>
              <a:t>NON</a:t>
            </a:r>
            <a:r>
              <a:rPr lang="zh-TW" altLang="en-US" smtClean="0"/>
              <a:t>回復。</a:t>
            </a:r>
            <a:endParaRPr lang="en-US" altLang="zh-TW" smtClean="0"/>
          </a:p>
          <a:p>
            <a:r>
              <a:rPr lang="en-US" altLang="zh-TW" smtClean="0"/>
              <a:t>3. OVSERVE</a:t>
            </a:r>
            <a:r>
              <a:rPr lang="zh-TW" altLang="en-US" smtClean="0"/>
              <a:t>是個將由增加指出順序的回覆。</a:t>
            </a:r>
            <a:endParaRPr lang="en-US" altLang="zh-TW" smtClean="0"/>
          </a:p>
          <a:p>
            <a:r>
              <a:rPr lang="en-US" altLang="zh-TW" smtClean="0"/>
              <a:t>4. </a:t>
            </a:r>
            <a:r>
              <a:rPr lang="zh-TW" altLang="en-US" smtClean="0"/>
              <a:t>客戶端將忽略</a:t>
            </a:r>
            <a:r>
              <a:rPr lang="en-US" altLang="zh-TW" smtClean="0"/>
              <a:t>OVSERVE=20</a:t>
            </a:r>
            <a:r>
              <a:rPr lang="zh-TW" altLang="en-US" smtClean="0"/>
              <a:t>當它比</a:t>
            </a:r>
            <a:r>
              <a:rPr lang="en-US" altLang="zh-TW" smtClean="0"/>
              <a:t>OVSERVE=30</a:t>
            </a:r>
            <a:r>
              <a:rPr lang="zh-TW" altLang="en-US" smtClean="0"/>
              <a:t>晚到的時候。</a:t>
            </a:r>
            <a:endParaRPr lang="en-US" altLang="zh-TW" smtClean="0"/>
          </a:p>
          <a:p>
            <a:r>
              <a:rPr lang="en-US" altLang="zh-TW" smtClean="0"/>
              <a:t>5: </a:t>
            </a:r>
            <a:r>
              <a:rPr lang="zh-TW" altLang="en-US" smtClean="0"/>
              <a:t>客戶端或伺服器都可以結束行程。</a:t>
            </a:r>
            <a:endParaRPr lang="en-US" altLang="zh-TW" smtClean="0"/>
          </a:p>
          <a:p>
            <a:endParaRPr lang="en-US" altLang="zh-TW" smtClean="0"/>
          </a:p>
        </p:txBody>
      </p:sp>
    </p:spTree>
    <p:extLst>
      <p:ext uri="{BB962C8B-B14F-4D97-AF65-F5344CB8AC3E}">
        <p14:creationId xmlns:p14="http://schemas.microsoft.com/office/powerpoint/2010/main" val="2016638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要求的例子四</a:t>
            </a:r>
            <a:endParaRPr lang="en-US" altLang="zh-TW" smtClean="0"/>
          </a:p>
          <a:p>
            <a:r>
              <a:rPr lang="zh-TW" altLang="en-US" smtClean="0"/>
              <a:t>從伺服器到客戶端的區塊傳輸</a:t>
            </a:r>
            <a:endParaRPr lang="en-US" altLang="zh-TW" smtClean="0"/>
          </a:p>
          <a:p>
            <a:pPr>
              <a:buFontTx/>
              <a:buAutoNum type="arabicPeriod"/>
            </a:pPr>
            <a:r>
              <a:rPr lang="zh-TW" altLang="en-US" smtClean="0"/>
              <a:t>由從客戶端來的可確認訊息去取得資訊。</a:t>
            </a:r>
            <a:endParaRPr lang="en-US" altLang="zh-TW" smtClean="0"/>
          </a:p>
          <a:p>
            <a:pPr>
              <a:buFontTx/>
              <a:buAutoNum type="arabicPeriod"/>
            </a:pPr>
            <a:r>
              <a:rPr lang="zh-TW" altLang="en-US" smtClean="0"/>
              <a:t>伺服器指出它有區塊的資訊要送。</a:t>
            </a:r>
            <a:endParaRPr lang="en-US" altLang="zh-TW" smtClean="0"/>
          </a:p>
          <a:p>
            <a:pPr>
              <a:buFontTx/>
              <a:buAutoNum type="arabicPeriod"/>
            </a:pPr>
            <a:r>
              <a:rPr lang="zh-TW" altLang="en-US" smtClean="0"/>
              <a:t>客戶端之後要求更多區塊的資訊。</a:t>
            </a:r>
          </a:p>
        </p:txBody>
      </p:sp>
    </p:spTree>
    <p:extLst>
      <p:ext uri="{BB962C8B-B14F-4D97-AF65-F5344CB8AC3E}">
        <p14:creationId xmlns:p14="http://schemas.microsoft.com/office/powerpoint/2010/main" val="2936464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代理和快取</a:t>
            </a:r>
          </a:p>
        </p:txBody>
      </p:sp>
    </p:spTree>
    <p:extLst>
      <p:ext uri="{BB962C8B-B14F-4D97-AF65-F5344CB8AC3E}">
        <p14:creationId xmlns:p14="http://schemas.microsoft.com/office/powerpoint/2010/main" val="1225018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 快取模組</a:t>
            </a:r>
            <a:endParaRPr lang="en-US" altLang="zh-TW" smtClean="0"/>
          </a:p>
          <a:p>
            <a:r>
              <a:rPr lang="zh-TW" altLang="en-US" smtClean="0"/>
              <a:t>回覆碼決定可快取能力</a:t>
            </a:r>
            <a:endParaRPr lang="en-US" altLang="zh-TW" smtClean="0"/>
          </a:p>
          <a:p>
            <a:pPr>
              <a:buFontTx/>
              <a:buChar char="•"/>
            </a:pPr>
            <a:r>
              <a:rPr lang="zh-TW" altLang="en-US" smtClean="0"/>
              <a:t>新鮮的模組</a:t>
            </a:r>
            <a:endParaRPr lang="en-US" altLang="zh-TW" smtClean="0"/>
          </a:p>
          <a:p>
            <a:pPr marL="628650" lvl="1" indent="-171450">
              <a:buFont typeface="Wingdings" panose="05000000000000000000" pitchFamily="2" charset="2"/>
              <a:buChar char="Ø"/>
            </a:pPr>
            <a:r>
              <a:rPr lang="zh-TW" altLang="en-US" smtClean="0"/>
              <a:t>最大年齡選項指出快取的生命週期</a:t>
            </a:r>
            <a:endParaRPr lang="en-US" altLang="zh-TW" smtClean="0"/>
          </a:p>
          <a:p>
            <a:pPr>
              <a:buFontTx/>
              <a:buChar char="•"/>
            </a:pPr>
            <a:r>
              <a:rPr lang="zh-TW" altLang="en-US" smtClean="0"/>
              <a:t>確認的模組</a:t>
            </a:r>
            <a:endParaRPr lang="en-US" altLang="zh-TW" smtClean="0"/>
          </a:p>
          <a:p>
            <a:pPr marL="628650" lvl="1" indent="-171450">
              <a:buFont typeface="Wingdings" panose="05000000000000000000" pitchFamily="2" charset="2"/>
              <a:buChar char="Ø"/>
            </a:pPr>
            <a:r>
              <a:rPr lang="zh-TW" altLang="en-US" smtClean="0"/>
              <a:t>用</a:t>
            </a:r>
            <a:r>
              <a:rPr lang="en-US" altLang="zh-TW" smtClean="0"/>
              <a:t>Etag</a:t>
            </a:r>
            <a:r>
              <a:rPr lang="zh-TW" altLang="en-US" smtClean="0"/>
              <a:t>選項做正確性檢查</a:t>
            </a:r>
            <a:endParaRPr lang="en-US" altLang="zh-TW" smtClean="0"/>
          </a:p>
          <a:p>
            <a:pPr marL="628650" lvl="1" indent="-171450"/>
            <a:r>
              <a:rPr lang="en-US" altLang="zh-TW" smtClean="0"/>
              <a:t>(http://en.wikipedia.org/wiki/HTTP_ETag)</a:t>
            </a:r>
          </a:p>
          <a:p>
            <a:pPr marL="628650" lvl="1" indent="-171450"/>
            <a:endParaRPr lang="zh-TW" altLang="en-US" smtClean="0"/>
          </a:p>
        </p:txBody>
      </p:sp>
    </p:spTree>
    <p:extLst>
      <p:ext uri="{BB962C8B-B14F-4D97-AF65-F5344CB8AC3E}">
        <p14:creationId xmlns:p14="http://schemas.microsoft.com/office/powerpoint/2010/main" val="1604699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資源探索</a:t>
            </a:r>
            <a:endParaRPr lang="en-US" altLang="zh-TW" smtClean="0"/>
          </a:p>
          <a:p>
            <a:pPr>
              <a:buFontTx/>
              <a:buChar char="•"/>
            </a:pPr>
            <a:r>
              <a:rPr lang="zh-TW" altLang="en-US" smtClean="0"/>
              <a:t>用</a:t>
            </a:r>
            <a:r>
              <a:rPr lang="en-US" altLang="zh-TW" smtClean="0"/>
              <a:t>CoRE</a:t>
            </a:r>
            <a:r>
              <a:rPr lang="zh-TW" altLang="en-US" smtClean="0"/>
              <a:t>連結形式做資源探索</a:t>
            </a:r>
            <a:endParaRPr lang="en-US" altLang="zh-TW" smtClean="0"/>
          </a:p>
          <a:p>
            <a:pPr marL="628650" lvl="1" indent="-171450">
              <a:buFont typeface="Wingdings" panose="05000000000000000000" pitchFamily="2" charset="2"/>
              <a:buChar char="Ø"/>
            </a:pPr>
            <a:r>
              <a:rPr lang="zh-TW" altLang="en-US" smtClean="0"/>
              <a:t>探索</a:t>
            </a:r>
            <a:r>
              <a:rPr lang="en-US" altLang="zh-TW" smtClean="0"/>
              <a:t>CoAP</a:t>
            </a:r>
            <a:r>
              <a:rPr lang="zh-TW" altLang="en-US" smtClean="0"/>
              <a:t>伺服器為本地端的連結。</a:t>
            </a:r>
            <a:endParaRPr lang="en-US" altLang="zh-TW" smtClean="0"/>
          </a:p>
          <a:p>
            <a:pPr marL="628650" lvl="1" indent="-171450">
              <a:buFont typeface="Wingdings" panose="05000000000000000000" pitchFamily="2" charset="2"/>
              <a:buChar char="Ø"/>
            </a:pPr>
            <a:r>
              <a:rPr lang="en-US" altLang="zh-TW" smtClean="0"/>
              <a:t>GET</a:t>
            </a:r>
            <a:r>
              <a:rPr lang="zh-TW" altLang="en-US" smtClean="0"/>
              <a:t> </a:t>
            </a:r>
            <a:r>
              <a:rPr lang="en-US" altLang="zh-TW" smtClean="0"/>
              <a:t>/.well-known/core</a:t>
            </a:r>
            <a:r>
              <a:rPr lang="zh-TW" altLang="en-US" smtClean="0"/>
              <a:t> 。</a:t>
            </a:r>
            <a:endParaRPr lang="en-US" altLang="zh-TW" smtClean="0"/>
          </a:p>
          <a:p>
            <a:pPr marL="628650" lvl="1" indent="-171450">
              <a:buFont typeface="Wingdings" panose="05000000000000000000" pitchFamily="2" charset="2"/>
              <a:buChar char="Ø"/>
            </a:pPr>
            <a:r>
              <a:rPr lang="zh-TW" altLang="en-US" smtClean="0"/>
              <a:t>回傳一個架構在</a:t>
            </a:r>
            <a:r>
              <a:rPr lang="en-US" altLang="zh-TW" smtClean="0"/>
              <a:t>RFC5988</a:t>
            </a:r>
            <a:r>
              <a:rPr lang="zh-TW" altLang="en-US" smtClean="0"/>
              <a:t>連結標頭形式包括</a:t>
            </a:r>
            <a:r>
              <a:rPr lang="en-US" altLang="zh-TW" smtClean="0"/>
              <a:t>URL</a:t>
            </a:r>
            <a:r>
              <a:rPr lang="zh-TW" altLang="en-US" smtClean="0"/>
              <a:t>、關係、類型、介面、內容類型等等。</a:t>
            </a:r>
            <a:endParaRPr lang="en-US" altLang="zh-TW" smtClean="0"/>
          </a:p>
          <a:p>
            <a:pPr marL="628650" lvl="1" indent="-171450">
              <a:buFont typeface="Wingdings" panose="05000000000000000000" pitchFamily="2" charset="2"/>
              <a:buChar char="Ø"/>
            </a:pPr>
            <a:r>
              <a:rPr lang="zh-TW" altLang="en-US" smtClean="0"/>
              <a:t>看</a:t>
            </a:r>
            <a:r>
              <a:rPr lang="en-US" altLang="zh-TW" smtClean="0"/>
              <a:t>draft-ietf-core-line-format</a:t>
            </a:r>
            <a:r>
              <a:rPr lang="zh-TW" altLang="en-US" smtClean="0"/>
              <a:t>。</a:t>
            </a:r>
          </a:p>
        </p:txBody>
      </p:sp>
    </p:spTree>
    <p:extLst>
      <p:ext uri="{BB962C8B-B14F-4D97-AF65-F5344CB8AC3E}">
        <p14:creationId xmlns:p14="http://schemas.microsoft.com/office/powerpoint/2010/main" val="576206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資源探索的例子</a:t>
            </a:r>
          </a:p>
        </p:txBody>
      </p:sp>
    </p:spTree>
    <p:extLst>
      <p:ext uri="{BB962C8B-B14F-4D97-AF65-F5344CB8AC3E}">
        <p14:creationId xmlns:p14="http://schemas.microsoft.com/office/powerpoint/2010/main" val="2591945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資源探索的例子</a:t>
            </a:r>
          </a:p>
        </p:txBody>
      </p:sp>
    </p:spTree>
    <p:extLst>
      <p:ext uri="{BB962C8B-B14F-4D97-AF65-F5344CB8AC3E}">
        <p14:creationId xmlns:p14="http://schemas.microsoft.com/office/powerpoint/2010/main" val="3973199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總結</a:t>
            </a:r>
            <a:endParaRPr lang="en-US" altLang="zh-TW" dirty="0" smtClean="0"/>
          </a:p>
          <a:p>
            <a:pPr marL="171450" indent="-171450">
              <a:buFont typeface="Arial" pitchFamily="34" charset="0"/>
              <a:buChar char="•"/>
              <a:defRPr/>
            </a:pPr>
            <a:r>
              <a:rPr lang="zh-TW" altLang="en-US" dirty="0" smtClean="0"/>
              <a:t>我們介紹了四個</a:t>
            </a:r>
            <a:r>
              <a:rPr lang="en-US" altLang="zh-TW" dirty="0" err="1" smtClean="0"/>
              <a:t>IoT</a:t>
            </a:r>
            <a:r>
              <a:rPr lang="en-US" altLang="zh-TW" dirty="0" smtClean="0"/>
              <a:t>/M2M</a:t>
            </a:r>
            <a:r>
              <a:rPr lang="zh-TW" altLang="en-US" dirty="0" smtClean="0"/>
              <a:t>應用重要的</a:t>
            </a:r>
            <a:r>
              <a:rPr lang="en-US" altLang="zh-TW" dirty="0" smtClean="0"/>
              <a:t>IP</a:t>
            </a:r>
            <a:r>
              <a:rPr lang="zh-TW" altLang="en-US" dirty="0" smtClean="0"/>
              <a:t>協定</a:t>
            </a:r>
            <a:endParaRPr lang="en-US" altLang="zh-TW" dirty="0" smtClean="0"/>
          </a:p>
          <a:p>
            <a:pPr marL="628650" lvl="1" indent="-171450">
              <a:buFont typeface="Wingdings" pitchFamily="2" charset="2"/>
              <a:buChar char="Ø"/>
              <a:defRPr/>
            </a:pPr>
            <a:r>
              <a:rPr lang="en-US" altLang="zh-TW" dirty="0" smtClean="0"/>
              <a:t>IPv6</a:t>
            </a:r>
          </a:p>
          <a:p>
            <a:pPr marL="628650" lvl="1" indent="-171450">
              <a:buFont typeface="Wingdings" pitchFamily="2" charset="2"/>
              <a:buChar char="Ø"/>
              <a:defRPr/>
            </a:pPr>
            <a:r>
              <a:rPr lang="en-US" altLang="zh-TW" dirty="0" smtClean="0"/>
              <a:t>6LoWPAN</a:t>
            </a:r>
          </a:p>
          <a:p>
            <a:pPr marL="628650" lvl="1" indent="-171450">
              <a:buFont typeface="Wingdings" pitchFamily="2" charset="2"/>
              <a:buChar char="Ø"/>
              <a:defRPr/>
            </a:pPr>
            <a:r>
              <a:rPr lang="en-US" altLang="zh-TW" dirty="0" smtClean="0"/>
              <a:t>RPL</a:t>
            </a:r>
          </a:p>
          <a:p>
            <a:pPr marL="628650" lvl="1" indent="-171450">
              <a:buFont typeface="Wingdings" pitchFamily="2" charset="2"/>
              <a:buChar char="Ø"/>
              <a:defRPr/>
            </a:pPr>
            <a:r>
              <a:rPr lang="en-US" altLang="zh-TW" dirty="0" err="1" smtClean="0"/>
              <a:t>CoAP</a:t>
            </a:r>
            <a:endParaRPr lang="en-US" altLang="zh-TW" dirty="0" smtClean="0"/>
          </a:p>
          <a:p>
            <a:pPr marL="171450" indent="-171450">
              <a:buFont typeface="Arial" pitchFamily="34" charset="0"/>
              <a:buChar char="•"/>
              <a:defRPr/>
            </a:pPr>
            <a:r>
              <a:rPr lang="en-US" altLang="zh-TW" dirty="0" smtClean="0"/>
              <a:t>6LoWPAN,RPL</a:t>
            </a:r>
            <a:r>
              <a:rPr lang="zh-TW" altLang="en-US" dirty="0" smtClean="0"/>
              <a:t>和</a:t>
            </a:r>
            <a:r>
              <a:rPr lang="en-US" altLang="zh-TW" dirty="0" err="1" smtClean="0"/>
              <a:t>CoAP</a:t>
            </a:r>
            <a:r>
              <a:rPr lang="zh-TW" altLang="en-US" dirty="0" smtClean="0"/>
              <a:t>特別用在</a:t>
            </a:r>
            <a:r>
              <a:rPr lang="en-US" altLang="zh-TW" dirty="0" smtClean="0"/>
              <a:t>LLN</a:t>
            </a:r>
            <a:r>
              <a:rPr lang="zh-TW" altLang="en-US" dirty="0" smtClean="0"/>
              <a:t>的</a:t>
            </a:r>
            <a:r>
              <a:rPr lang="en-US" altLang="zh-TW" dirty="0" smtClean="0"/>
              <a:t>802.15.4</a:t>
            </a:r>
            <a:r>
              <a:rPr lang="zh-TW" altLang="en-US" dirty="0" smtClean="0"/>
              <a:t>類型</a:t>
            </a:r>
            <a:r>
              <a:rPr lang="en-US" altLang="zh-TW" dirty="0" smtClean="0"/>
              <a:t>;</a:t>
            </a:r>
            <a:r>
              <a:rPr lang="zh-TW" altLang="en-US" dirty="0" smtClean="0"/>
              <a:t> 然而</a:t>
            </a:r>
            <a:r>
              <a:rPr lang="en-US" altLang="zh-TW" dirty="0" err="1" smtClean="0"/>
              <a:t>CoAP</a:t>
            </a:r>
            <a:r>
              <a:rPr lang="zh-TW" altLang="en-US" dirty="0" smtClean="0"/>
              <a:t>對於任何</a:t>
            </a:r>
            <a:r>
              <a:rPr lang="en-US" altLang="zh-TW" dirty="0" smtClean="0"/>
              <a:t>IP</a:t>
            </a:r>
            <a:r>
              <a:rPr lang="zh-TW" altLang="en-US" dirty="0" smtClean="0"/>
              <a:t>網路也是可使用的</a:t>
            </a:r>
            <a:endParaRPr lang="en-US" altLang="zh-TW" dirty="0" smtClean="0"/>
          </a:p>
          <a:p>
            <a:pPr marL="171450" indent="-171450">
              <a:buFont typeface="Arial" pitchFamily="34" charset="0"/>
              <a:buChar char="•"/>
              <a:defRPr/>
            </a:pPr>
            <a:r>
              <a:rPr lang="zh-TW" altLang="en-US" dirty="0" smtClean="0"/>
              <a:t>這些協定開放原始碼軟體可使用</a:t>
            </a:r>
            <a:endParaRPr lang="en-US" altLang="zh-TW" dirty="0" smtClean="0"/>
          </a:p>
        </p:txBody>
      </p:sp>
    </p:spTree>
    <p:extLst>
      <p:ext uri="{BB962C8B-B14F-4D97-AF65-F5344CB8AC3E}">
        <p14:creationId xmlns:p14="http://schemas.microsoft.com/office/powerpoint/2010/main" val="208261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Tree>
    <p:extLst>
      <p:ext uri="{BB962C8B-B14F-4D97-AF65-F5344CB8AC3E}">
        <p14:creationId xmlns:p14="http://schemas.microsoft.com/office/powerpoint/2010/main" val="372156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Tree>
    <p:extLst>
      <p:ext uri="{BB962C8B-B14F-4D97-AF65-F5344CB8AC3E}">
        <p14:creationId xmlns:p14="http://schemas.microsoft.com/office/powerpoint/2010/main" val="85447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i="1" dirty="0" smtClean="0"/>
              <a:t>Fieldbus</a:t>
            </a:r>
            <a:r>
              <a:rPr lang="zh-TW" altLang="en-US" dirty="0" smtClean="0"/>
              <a:t> 是一個全數位，序列雙向迴路，多點信號通信系統</a:t>
            </a:r>
            <a:r>
              <a:rPr lang="en-US" altLang="zh-TW" dirty="0" smtClean="0"/>
              <a:t>. </a:t>
            </a:r>
          </a:p>
          <a:p>
            <a:r>
              <a:rPr lang="zh-TW" altLang="en-US" dirty="0" smtClean="0"/>
              <a:t>傳統上，電池供電的網路或低頻寬的網路，如大多數現場總線網路或</a:t>
            </a:r>
            <a:r>
              <a:rPr lang="en-US" altLang="zh-TW" dirty="0" smtClean="0"/>
              <a:t>802.15.4</a:t>
            </a:r>
            <a:r>
              <a:rPr lang="zh-TW" altLang="en-US" dirty="0" smtClean="0"/>
              <a:t>被認為是不能運行</a:t>
            </a:r>
            <a:r>
              <a:rPr lang="en-US" altLang="zh-TW" dirty="0" smtClean="0"/>
              <a:t>IP</a:t>
            </a:r>
            <a:r>
              <a:rPr lang="zh-TW" altLang="en-US" dirty="0" smtClean="0"/>
              <a:t>協議的。</a:t>
            </a:r>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4D65C9A-4BEA-4FDD-B536-CBC06E8C3650}" type="slidenum">
              <a:rPr kumimoji="0" lang="zh-TW" altLang="en-US">
                <a:latin typeface="Calibri" panose="020F0502020204030204" pitchFamily="34" charset="0"/>
              </a:rPr>
              <a:pPr eaLnBrk="1" hangingPunct="1"/>
              <a:t>21</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85373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當年與第三層路由和網路技術概念的</a:t>
            </a:r>
            <a:r>
              <a:rPr lang="en-US" altLang="zh-TW" smtClean="0"/>
              <a:t>IP</a:t>
            </a:r>
            <a:r>
              <a:rPr lang="zh-TW" altLang="en-US" smtClean="0"/>
              <a:t>與一些不兼容的網路爭論已無人再提及：</a:t>
            </a:r>
            <a:endParaRPr lang="en-US" altLang="zh-TW" smtClean="0"/>
          </a:p>
          <a:p>
            <a:r>
              <a:rPr lang="zh-TW" altLang="en-US" smtClean="0"/>
              <a:t>今天絕大多數運行</a:t>
            </a:r>
            <a:r>
              <a:rPr lang="en-US" altLang="zh-TW" smtClean="0"/>
              <a:t>IP</a:t>
            </a:r>
            <a:r>
              <a:rPr lang="zh-TW" altLang="en-US" smtClean="0"/>
              <a:t>的區域網路和廣域網路，很多人都很難記得那些第</a:t>
            </a:r>
            <a:r>
              <a:rPr lang="en-US" altLang="zh-TW" smtClean="0"/>
              <a:t>2</a:t>
            </a:r>
            <a:r>
              <a:rPr lang="zh-TW" altLang="en-US" smtClean="0"/>
              <a:t>層的技術在運行。</a:t>
            </a:r>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6AA2557-30E1-4DE3-B4A4-6B7625688659}" type="slidenum">
              <a:rPr kumimoji="0" lang="zh-TW" altLang="en-US">
                <a:latin typeface="Calibri" panose="020F0502020204030204" pitchFamily="34" charset="0"/>
              </a:rPr>
              <a:pPr eaLnBrk="1" hangingPunct="1"/>
              <a:t>22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23781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第</a:t>
            </a:r>
            <a:r>
              <a:rPr lang="en-US" altLang="zh-TW" smtClean="0"/>
              <a:t>2</a:t>
            </a:r>
            <a:r>
              <a:rPr lang="zh-TW" altLang="en-US" smtClean="0"/>
              <a:t>層技術大都可以被使用並簡單的擴展的</a:t>
            </a:r>
            <a:r>
              <a:rPr lang="en-US" altLang="zh-TW" smtClean="0"/>
              <a:t>IP</a:t>
            </a:r>
            <a:r>
              <a:rPr lang="zh-TW" altLang="en-US" smtClean="0"/>
              <a:t>網路。</a:t>
            </a:r>
            <a:endParaRPr lang="en-US" altLang="zh-TW" smtClean="0"/>
          </a:p>
          <a:p>
            <a:endParaRPr lang="en-US" altLang="zh-TW" smtClean="0"/>
          </a:p>
          <a:p>
            <a:r>
              <a:rPr lang="zh-TW" altLang="en-US" smtClean="0"/>
              <a:t>一樣的過渡至</a:t>
            </a:r>
            <a:r>
              <a:rPr lang="en-US" altLang="zh-TW" smtClean="0"/>
              <a:t>IP</a:t>
            </a:r>
            <a:r>
              <a:rPr lang="zh-TW" altLang="en-US" smtClean="0"/>
              <a:t>現在發生在家庭和工業自動化世界。</a:t>
            </a:r>
          </a:p>
          <a:p>
            <a:r>
              <a:rPr lang="en-US" altLang="zh-TW" smtClean="0"/>
              <a:t>6LoWPAN</a:t>
            </a:r>
            <a:r>
              <a:rPr lang="zh-TW" altLang="en-US" smtClean="0"/>
              <a:t>和</a:t>
            </a:r>
            <a:r>
              <a:rPr lang="en-US" altLang="zh-TW" smtClean="0"/>
              <a:t>RPL</a:t>
            </a:r>
            <a:r>
              <a:rPr lang="zh-TW" altLang="en-US" smtClean="0"/>
              <a:t>有這樣的可能。</a:t>
            </a:r>
            <a:endParaRPr lang="en-US" altLang="zh-TW" smtClean="0"/>
          </a:p>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F24F7CC-32EA-43C2-B189-13150CC17187}" type="slidenum">
              <a:rPr kumimoji="0" lang="zh-TW" altLang="en-US">
                <a:latin typeface="Calibri" panose="020F0502020204030204" pitchFamily="34" charset="0"/>
              </a:rPr>
              <a:pPr eaLnBrk="1" hangingPunct="1"/>
              <a:t>23</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54326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6LoWPAN</a:t>
            </a:r>
            <a:r>
              <a:rPr lang="zh-TW" altLang="en-US" smtClean="0"/>
              <a:t>拓譜可分為下列三種</a:t>
            </a:r>
            <a:r>
              <a:rPr lang="en-US" altLang="zh-TW" smtClean="0"/>
              <a:t>:</a:t>
            </a:r>
          </a:p>
          <a:p>
            <a:pPr lvl="1"/>
            <a:r>
              <a:rPr lang="en-US" altLang="zh-TW" smtClean="0"/>
              <a:t>Star topology</a:t>
            </a:r>
          </a:p>
          <a:p>
            <a:pPr lvl="1"/>
            <a:r>
              <a:rPr lang="en-US" altLang="zh-TW" smtClean="0"/>
              <a:t>Meshed</a:t>
            </a:r>
          </a:p>
          <a:p>
            <a:pPr lvl="1"/>
            <a:r>
              <a:rPr lang="en-US" altLang="zh-TW" smtClean="0"/>
              <a:t>Routed</a:t>
            </a:r>
            <a:endParaRPr lang="zh-TW" altLang="en-US" smtClean="0"/>
          </a:p>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52B2640-4DB0-4B69-98E5-7713B8ECED89}" type="slidenum">
              <a:rPr kumimoji="0" lang="zh-TW" altLang="en-US">
                <a:latin typeface="Calibri" panose="020F0502020204030204" pitchFamily="34" charset="0"/>
              </a:rPr>
              <a:pPr eaLnBrk="1" hangingPunct="1"/>
              <a:t>28</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62313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2770" name="Rectangle 2"/>
          <p:cNvSpPr>
            <a:spLocks noGrp="1" noChangeArrowheads="1"/>
          </p:cNvSpPr>
          <p:nvPr>
            <p:ph type="ctrTitle"/>
          </p:nvPr>
        </p:nvSpPr>
        <p:spPr>
          <a:xfrm>
            <a:off x="914400" y="1524000"/>
            <a:ext cx="7623175" cy="1752600"/>
          </a:xfrm>
        </p:spPr>
        <p:txBody>
          <a:bodyPr/>
          <a:lstStyle>
            <a:lvl1pPr>
              <a:defRPr sz="5000"/>
            </a:lvl1pPr>
          </a:lstStyle>
          <a:p>
            <a:r>
              <a:rPr lang="zh-TW" altLang="en-US" smtClean="0"/>
              <a:t>按一下以編輯母片標題樣式</a:t>
            </a:r>
            <a:endParaRPr lang="zh-TW" altLang="en-US"/>
          </a:p>
        </p:txBody>
      </p:sp>
      <p:sp>
        <p:nvSpPr>
          <p:cNvPr id="3277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TW" altLang="en-US" smtClean="0"/>
              <a:t>按一下以編輯母片副標題樣式</a:t>
            </a:r>
            <a:endParaRPr lang="zh-TW" altLang="en-US"/>
          </a:p>
        </p:txBody>
      </p:sp>
      <p:sp>
        <p:nvSpPr>
          <p:cNvPr id="6" name="Rectangle 4"/>
          <p:cNvSpPr>
            <a:spLocks noGrp="1" noChangeArrowheads="1"/>
          </p:cNvSpPr>
          <p:nvPr>
            <p:ph type="dt" sz="half" idx="10"/>
          </p:nvPr>
        </p:nvSpPr>
        <p:spPr/>
        <p:txBody>
          <a:bodyPr/>
          <a:lstStyle>
            <a:lvl1pPr>
              <a:defRPr/>
            </a:lvl1pPr>
          </a:lstStyle>
          <a:p>
            <a:pPr>
              <a:defRPr/>
            </a:pPr>
            <a:fld id="{F0F3956F-417A-4F04-9E9D-BB3F5EF5B9CF}" type="datetimeFigureOut">
              <a:rPr lang="zh-TW" altLang="en-US"/>
              <a:pPr>
                <a:defRPr/>
              </a:pPr>
              <a:t>2017/12/8</a:t>
            </a:fld>
            <a:endParaRPr lang="zh-TW"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zh-TW" altLang="en-US"/>
          </a:p>
        </p:txBody>
      </p:sp>
      <p:sp>
        <p:nvSpPr>
          <p:cNvPr id="8" name="Rectangle 6"/>
          <p:cNvSpPr>
            <a:spLocks noGrp="1" noChangeArrowheads="1"/>
          </p:cNvSpPr>
          <p:nvPr>
            <p:ph type="sldNum" sz="quarter" idx="12"/>
          </p:nvPr>
        </p:nvSpPr>
        <p:spPr/>
        <p:txBody>
          <a:bodyPr/>
          <a:lstStyle>
            <a:lvl1pPr>
              <a:defRPr/>
            </a:lvl1pPr>
          </a:lstStyle>
          <a:p>
            <a:fld id="{0CF7BADB-B4D6-4CFC-ABB9-4325C6705F1E}" type="slidenum">
              <a:rPr lang="zh-TW" altLang="en-US"/>
              <a:pPr/>
              <a:t>‹#›</a:t>
            </a:fld>
            <a:endParaRPr lang="zh-TW" altLang="en-US"/>
          </a:p>
        </p:txBody>
      </p:sp>
    </p:spTree>
    <p:extLst>
      <p:ext uri="{BB962C8B-B14F-4D97-AF65-F5344CB8AC3E}">
        <p14:creationId xmlns:p14="http://schemas.microsoft.com/office/powerpoint/2010/main" val="321649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BC25005F-F532-41F6-8A4C-6F8776992D62}" type="datetimeFigureOut">
              <a:rPr lang="zh-TW" altLang="en-US"/>
              <a:pPr>
                <a:defRPr/>
              </a:pPr>
              <a:t>2017/12/8</a:t>
            </a:fld>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E2761DF8-B4D7-4BC4-BCA2-5AC578916F3C}" type="slidenum">
              <a:rPr lang="zh-TW" altLang="en-US"/>
              <a:pPr/>
              <a:t>‹#›</a:t>
            </a:fld>
            <a:endParaRPr lang="zh-TW" altLang="en-US"/>
          </a:p>
        </p:txBody>
      </p:sp>
    </p:spTree>
    <p:extLst>
      <p:ext uri="{BB962C8B-B14F-4D97-AF65-F5344CB8AC3E}">
        <p14:creationId xmlns:p14="http://schemas.microsoft.com/office/powerpoint/2010/main" val="72439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6FE8F8D8-BB50-4C1D-B8D6-3C569E29FF6F}" type="datetimeFigureOut">
              <a:rPr lang="zh-TW" altLang="en-US"/>
              <a:pPr>
                <a:defRPr/>
              </a:pPr>
              <a:t>2017/12/8</a:t>
            </a:fld>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05E41BBD-B488-42FC-9A6B-4EB0D4D111E7}" type="slidenum">
              <a:rPr lang="zh-TW" altLang="en-US"/>
              <a:pPr/>
              <a:t>‹#›</a:t>
            </a:fld>
            <a:endParaRPr lang="zh-TW" altLang="en-US"/>
          </a:p>
        </p:txBody>
      </p:sp>
    </p:spTree>
    <p:extLst>
      <p:ext uri="{BB962C8B-B14F-4D97-AF65-F5344CB8AC3E}">
        <p14:creationId xmlns:p14="http://schemas.microsoft.com/office/powerpoint/2010/main" val="94602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Garamond" pitchFamily="18" charset="0"/>
                <a:ea typeface="標楷體" pitchFamily="65"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baseline="0">
                <a:ea typeface="標楷體" pitchFamily="65" charset="-120"/>
              </a:defRPr>
            </a:lvl1pPr>
            <a:lvl2pPr>
              <a:defRPr baseline="0">
                <a:ea typeface="標楷體" pitchFamily="65" charset="-120"/>
              </a:defRPr>
            </a:lvl2pPr>
            <a:lvl3pPr>
              <a:defRPr baseline="0">
                <a:ea typeface="標楷體" pitchFamily="65" charset="-120"/>
              </a:defRPr>
            </a:lvl3pPr>
            <a:lvl4pPr>
              <a:defRPr baseline="0">
                <a:ea typeface="標楷體" pitchFamily="65" charset="-120"/>
              </a:defRPr>
            </a:lvl4pPr>
            <a:lvl5pPr>
              <a:defRPr baseline="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0766A4A-D56C-490C-B1CD-3DF04163CEEC}" type="datetimeFigureOut">
              <a:rPr lang="zh-TW" altLang="en-US"/>
              <a:pPr>
                <a:defRPr/>
              </a:pPr>
              <a:t>2017/12/8</a:t>
            </a:fld>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83AD9202-69AC-4631-8F06-2C86423266BB}" type="slidenum">
              <a:rPr lang="zh-TW" altLang="en-US"/>
              <a:pPr/>
              <a:t>‹#›</a:t>
            </a:fld>
            <a:endParaRPr lang="zh-TW" altLang="en-US"/>
          </a:p>
        </p:txBody>
      </p:sp>
    </p:spTree>
    <p:extLst>
      <p:ext uri="{BB962C8B-B14F-4D97-AF65-F5344CB8AC3E}">
        <p14:creationId xmlns:p14="http://schemas.microsoft.com/office/powerpoint/2010/main" val="332412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1F617A2E-7346-4522-B0C1-A268BD779FD2}" type="datetimeFigureOut">
              <a:rPr lang="zh-TW" altLang="en-US"/>
              <a:pPr>
                <a:defRPr/>
              </a:pPr>
              <a:t>2017/12/8</a:t>
            </a:fld>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B1837F30-68EE-4C2D-AB2E-ECE0A7010BBC}" type="slidenum">
              <a:rPr lang="zh-TW" altLang="en-US"/>
              <a:pPr/>
              <a:t>‹#›</a:t>
            </a:fld>
            <a:endParaRPr lang="zh-TW" altLang="en-US"/>
          </a:p>
        </p:txBody>
      </p:sp>
    </p:spTree>
    <p:extLst>
      <p:ext uri="{BB962C8B-B14F-4D97-AF65-F5344CB8AC3E}">
        <p14:creationId xmlns:p14="http://schemas.microsoft.com/office/powerpoint/2010/main" val="272361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CD691B75-C90F-43B0-A668-BCCA23740CED}" type="datetimeFigureOut">
              <a:rPr lang="zh-TW" altLang="en-US"/>
              <a:pPr>
                <a:defRPr/>
              </a:pPr>
              <a:t>2017/12/8</a:t>
            </a:fld>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804CB8EC-4862-4372-8582-0434106A189A}" type="slidenum">
              <a:rPr lang="zh-TW" altLang="en-US"/>
              <a:pPr/>
              <a:t>‹#›</a:t>
            </a:fld>
            <a:endParaRPr lang="zh-TW" altLang="en-US"/>
          </a:p>
        </p:txBody>
      </p:sp>
    </p:spTree>
    <p:extLst>
      <p:ext uri="{BB962C8B-B14F-4D97-AF65-F5344CB8AC3E}">
        <p14:creationId xmlns:p14="http://schemas.microsoft.com/office/powerpoint/2010/main" val="359286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BFCD370F-B381-4E51-9E22-946BB3331C3E}" type="datetimeFigureOut">
              <a:rPr lang="zh-TW" altLang="en-US"/>
              <a:pPr>
                <a:defRPr/>
              </a:pPr>
              <a:t>2017/12/8</a:t>
            </a:fld>
            <a:endParaRPr lang="zh-TW"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B97076C7-9401-4500-BC44-1AA91EED01BB}" type="slidenum">
              <a:rPr lang="zh-TW" altLang="en-US"/>
              <a:pPr/>
              <a:t>‹#›</a:t>
            </a:fld>
            <a:endParaRPr lang="zh-TW" altLang="en-US"/>
          </a:p>
        </p:txBody>
      </p:sp>
    </p:spTree>
    <p:extLst>
      <p:ext uri="{BB962C8B-B14F-4D97-AF65-F5344CB8AC3E}">
        <p14:creationId xmlns:p14="http://schemas.microsoft.com/office/powerpoint/2010/main" val="110846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DF99A2BC-0150-4AE6-A0D1-78ACFF842FAB}" type="datetimeFigureOut">
              <a:rPr lang="zh-TW" altLang="en-US"/>
              <a:pPr>
                <a:defRPr/>
              </a:pPr>
              <a:t>2017/12/8</a:t>
            </a:fld>
            <a:endParaRPr lang="zh-TW"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62DE4015-D3CE-4036-90BC-7BA1D3BB13B6}" type="slidenum">
              <a:rPr lang="zh-TW" altLang="en-US"/>
              <a:pPr/>
              <a:t>‹#›</a:t>
            </a:fld>
            <a:endParaRPr lang="zh-TW" altLang="en-US"/>
          </a:p>
        </p:txBody>
      </p:sp>
    </p:spTree>
    <p:extLst>
      <p:ext uri="{BB962C8B-B14F-4D97-AF65-F5344CB8AC3E}">
        <p14:creationId xmlns:p14="http://schemas.microsoft.com/office/powerpoint/2010/main" val="152925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F70314-B26C-4A67-8EEE-1E2E56AAB8A2}" type="datetimeFigureOut">
              <a:rPr lang="zh-TW" altLang="en-US"/>
              <a:pPr>
                <a:defRPr/>
              </a:pPr>
              <a:t>2017/12/8</a:t>
            </a:fld>
            <a:endParaRPr lang="zh-TW"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25B9D675-0BB6-4E78-B7BE-DC9EF53652FC}" type="slidenum">
              <a:rPr lang="zh-TW" altLang="en-US"/>
              <a:pPr/>
              <a:t>‹#›</a:t>
            </a:fld>
            <a:endParaRPr lang="zh-TW" altLang="en-US"/>
          </a:p>
        </p:txBody>
      </p:sp>
    </p:spTree>
    <p:extLst>
      <p:ext uri="{BB962C8B-B14F-4D97-AF65-F5344CB8AC3E}">
        <p14:creationId xmlns:p14="http://schemas.microsoft.com/office/powerpoint/2010/main" val="163654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F920E00-111C-4E37-A4E0-FFB298645855}" type="datetimeFigureOut">
              <a:rPr lang="zh-TW" altLang="en-US"/>
              <a:pPr>
                <a:defRPr/>
              </a:pPr>
              <a:t>2017/12/8</a:t>
            </a:fld>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A9CBE743-CD1D-49DE-BFC6-F02D5BC49C03}" type="slidenum">
              <a:rPr lang="zh-TW" altLang="en-US"/>
              <a:pPr/>
              <a:t>‹#›</a:t>
            </a:fld>
            <a:endParaRPr lang="zh-TW" altLang="en-US"/>
          </a:p>
        </p:txBody>
      </p:sp>
    </p:spTree>
    <p:extLst>
      <p:ext uri="{BB962C8B-B14F-4D97-AF65-F5344CB8AC3E}">
        <p14:creationId xmlns:p14="http://schemas.microsoft.com/office/powerpoint/2010/main" val="352822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D7A1D88-7609-425A-BFC2-CFD20962F45B}" type="datetimeFigureOut">
              <a:rPr lang="zh-TW" altLang="en-US"/>
              <a:pPr>
                <a:defRPr/>
              </a:pPr>
              <a:t>2017/12/8</a:t>
            </a:fld>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E2BC6C99-CF33-40E5-9EA3-ED49AB8541F1}" type="slidenum">
              <a:rPr lang="zh-TW" altLang="en-US"/>
              <a:pPr/>
              <a:t>‹#›</a:t>
            </a:fld>
            <a:endParaRPr lang="zh-TW" altLang="en-US"/>
          </a:p>
        </p:txBody>
      </p:sp>
    </p:spTree>
    <p:extLst>
      <p:ext uri="{BB962C8B-B14F-4D97-AF65-F5344CB8AC3E}">
        <p14:creationId xmlns:p14="http://schemas.microsoft.com/office/powerpoint/2010/main" val="38683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174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j-lt"/>
                <a:ea typeface="+mn-ea"/>
              </a:defRPr>
            </a:lvl1pPr>
          </a:lstStyle>
          <a:p>
            <a:pPr>
              <a:defRPr/>
            </a:pPr>
            <a:fld id="{5990AD37-AD81-4F14-8A7F-A6A367FF9577}" type="datetimeFigureOut">
              <a:rPr lang="zh-TW" altLang="en-US"/>
              <a:pPr>
                <a:defRPr/>
              </a:pPr>
              <a:t>2017/12/8</a:t>
            </a:fld>
            <a:endParaRPr lang="zh-TW" altLang="en-US"/>
          </a:p>
        </p:txBody>
      </p:sp>
      <p:sp>
        <p:nvSpPr>
          <p:cNvPr id="317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j-lt"/>
                <a:ea typeface="+mn-ea"/>
              </a:defRPr>
            </a:lvl1pPr>
          </a:lstStyle>
          <a:p>
            <a:pPr>
              <a:defRPr/>
            </a:pPr>
            <a:endParaRPr lang="zh-TW" altLang="en-US"/>
          </a:p>
        </p:txBody>
      </p:sp>
      <p:sp>
        <p:nvSpPr>
          <p:cNvPr id="3175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Garamond" panose="02020404030301010803" pitchFamily="18" charset="0"/>
              </a:defRPr>
            </a:lvl1pPr>
          </a:lstStyle>
          <a:p>
            <a:fld id="{AE7ADA8C-36CF-4C3B-99E4-DFD7CEC76D5B}" type="slidenum">
              <a:rPr lang="zh-TW" altLang="en-US"/>
              <a:pPr/>
              <a:t>‹#›</a:t>
            </a:fld>
            <a:endParaRPr lang="zh-TW" altLang="en-US"/>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4086"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Garamond" pitchFamily="18" charset="0"/>
          <a:ea typeface="標楷體" pitchFamily="65" charset="-120"/>
          <a:cs typeface="+mj-cs"/>
        </a:defRPr>
      </a:lvl1pPr>
      <a:lvl2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5pPr>
      <a:lvl6pPr marL="457200" algn="l" rtl="0" eaLnBrk="1" fontAlgn="base" hangingPunct="1">
        <a:spcBef>
          <a:spcPct val="0"/>
        </a:spcBef>
        <a:spcAft>
          <a:spcPct val="0"/>
        </a:spcAft>
        <a:defRPr kumimoji="1" sz="4200">
          <a:solidFill>
            <a:schemeClr val="tx2"/>
          </a:solidFill>
          <a:latin typeface="Garamond" pitchFamily="18" charset="0"/>
          <a:ea typeface="新細明體" charset="-120"/>
        </a:defRPr>
      </a:lvl6pPr>
      <a:lvl7pPr marL="914400" algn="l" rtl="0" eaLnBrk="1" fontAlgn="base" hangingPunct="1">
        <a:spcBef>
          <a:spcPct val="0"/>
        </a:spcBef>
        <a:spcAft>
          <a:spcPct val="0"/>
        </a:spcAft>
        <a:defRPr kumimoji="1" sz="4200">
          <a:solidFill>
            <a:schemeClr val="tx2"/>
          </a:solidFill>
          <a:latin typeface="Garamond" pitchFamily="18" charset="0"/>
          <a:ea typeface="新細明體" charset="-120"/>
        </a:defRPr>
      </a:lvl7pPr>
      <a:lvl8pPr marL="1371600" algn="l" rtl="0" eaLnBrk="1" fontAlgn="base" hangingPunct="1">
        <a:spcBef>
          <a:spcPct val="0"/>
        </a:spcBef>
        <a:spcAft>
          <a:spcPct val="0"/>
        </a:spcAft>
        <a:defRPr kumimoji="1" sz="4200">
          <a:solidFill>
            <a:schemeClr val="tx2"/>
          </a:solidFill>
          <a:latin typeface="Garamond" pitchFamily="18" charset="0"/>
          <a:ea typeface="新細明體" charset="-120"/>
        </a:defRPr>
      </a:lvl8pPr>
      <a:lvl9pPr marL="1828800" algn="l" rtl="0" eaLnBrk="1" fontAlgn="base" hangingPunct="1">
        <a:spcBef>
          <a:spcPct val="0"/>
        </a:spcBef>
        <a:spcAft>
          <a:spcPct val="0"/>
        </a:spcAft>
        <a:defRPr kumimoji="1" sz="4200">
          <a:solidFill>
            <a:schemeClr val="tx2"/>
          </a:solidFill>
          <a:latin typeface="Garamond" pitchFamily="18" charset="0"/>
          <a:ea typeface="新細明體" charset="-12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kumimoji="1" sz="3000">
          <a:solidFill>
            <a:schemeClr val="tx1"/>
          </a:solidFill>
          <a:latin typeface="+mn-lt"/>
          <a:ea typeface="標楷體" pitchFamily="65" charset="-120"/>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kumimoji="1" sz="2600">
          <a:solidFill>
            <a:schemeClr val="tx1"/>
          </a:solidFill>
          <a:latin typeface="+mn-lt"/>
          <a:ea typeface="標楷體" pitchFamily="65" charset="-120"/>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kumimoji="1" sz="2200">
          <a:solidFill>
            <a:schemeClr val="tx1"/>
          </a:solidFill>
          <a:latin typeface="+mn-lt"/>
          <a:ea typeface="標楷體" pitchFamily="65" charset="-120"/>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kumimoji="1" sz="2000">
          <a:solidFill>
            <a:schemeClr val="tx1"/>
          </a:solidFill>
          <a:latin typeface="+mn-lt"/>
          <a:ea typeface="標楷體" pitchFamily="65" charset="-120"/>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mn-lt"/>
          <a:ea typeface="標楷體" pitchFamily="65" charset="-12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7425"/>
            <a:ext cx="91440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2009</a:t>
            </a:r>
            <a:r>
              <a:rPr lang="zh-TW" altLang="en-US" smtClean="0"/>
              <a:t>年</a:t>
            </a:r>
            <a:r>
              <a:rPr lang="en-US" altLang="zh-TW" smtClean="0"/>
              <a:t>IPv6</a:t>
            </a:r>
            <a:r>
              <a:rPr lang="zh-TW" altLang="en-US" smtClean="0"/>
              <a:t>問卷調查</a:t>
            </a:r>
          </a:p>
        </p:txBody>
      </p:sp>
      <p:sp>
        <p:nvSpPr>
          <p:cNvPr id="2052" name="Rectangle 4"/>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3253" name="Rectangle 5"/>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solidFill>
                  <a:srgbClr val="000000"/>
                </a:solidFill>
                <a:latin typeface="Garamond" pitchFamily="18" charset="0"/>
                <a:ea typeface="新細明體" pitchFamily="18" charset="-120"/>
              </a:defRPr>
            </a:lvl1pPr>
          </a:lstStyle>
          <a:p>
            <a:pPr>
              <a:defRPr/>
            </a:pPr>
            <a:endParaRPr lang="en-US" altLang="zh-TW"/>
          </a:p>
        </p:txBody>
      </p:sp>
      <p:sp>
        <p:nvSpPr>
          <p:cNvPr id="5325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solidFill>
                  <a:srgbClr val="000000"/>
                </a:solidFill>
                <a:latin typeface="Garamond" pitchFamily="18" charset="0"/>
                <a:ea typeface="新細明體" pitchFamily="18" charset="-120"/>
              </a:defRPr>
            </a:lvl1pPr>
          </a:lstStyle>
          <a:p>
            <a:pPr>
              <a:defRPr/>
            </a:pPr>
            <a:endParaRPr lang="en-US" altLang="zh-TW"/>
          </a:p>
        </p:txBody>
      </p:sp>
      <p:sp>
        <p:nvSpPr>
          <p:cNvPr id="53255" name="Rectangle 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solidFill>
                  <a:srgbClr val="000000"/>
                </a:solidFill>
                <a:latin typeface="Garamond" panose="02020404030301010803" pitchFamily="18" charset="0"/>
              </a:defRPr>
            </a:lvl1pPr>
          </a:lstStyle>
          <a:p>
            <a:fld id="{0BCC4F9B-516E-4AB1-9325-1A59DD8CE9B0}" type="slidenum">
              <a:rPr lang="en-US" altLang="zh-TW"/>
              <a:pPr/>
              <a:t>‹#›</a:t>
            </a:fld>
            <a:endParaRPr lang="en-US" altLang="zh-TW"/>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kumimoji="1" sz="3600">
          <a:solidFill>
            <a:srgbClr val="000099"/>
          </a:solidFill>
          <a:latin typeface="+mj-lt"/>
          <a:ea typeface="+mj-ea"/>
          <a:cs typeface="+mj-cs"/>
        </a:defRPr>
      </a:lvl1pPr>
      <a:lvl2pPr algn="l" rtl="0" eaLnBrk="0" fontAlgn="base" hangingPunct="0">
        <a:spcBef>
          <a:spcPct val="0"/>
        </a:spcBef>
        <a:spcAft>
          <a:spcPct val="0"/>
        </a:spcAft>
        <a:defRPr kumimoji="1" sz="3600">
          <a:solidFill>
            <a:srgbClr val="000099"/>
          </a:solidFill>
          <a:latin typeface="Times New Roman" pitchFamily="18" charset="0"/>
          <a:ea typeface="標楷體" pitchFamily="65" charset="-120"/>
        </a:defRPr>
      </a:lvl2pPr>
      <a:lvl3pPr algn="l" rtl="0" eaLnBrk="0" fontAlgn="base" hangingPunct="0">
        <a:spcBef>
          <a:spcPct val="0"/>
        </a:spcBef>
        <a:spcAft>
          <a:spcPct val="0"/>
        </a:spcAft>
        <a:defRPr kumimoji="1" sz="3600">
          <a:solidFill>
            <a:srgbClr val="000099"/>
          </a:solidFill>
          <a:latin typeface="Times New Roman" pitchFamily="18" charset="0"/>
          <a:ea typeface="標楷體" pitchFamily="65" charset="-120"/>
        </a:defRPr>
      </a:lvl3pPr>
      <a:lvl4pPr algn="l" rtl="0" eaLnBrk="0" fontAlgn="base" hangingPunct="0">
        <a:spcBef>
          <a:spcPct val="0"/>
        </a:spcBef>
        <a:spcAft>
          <a:spcPct val="0"/>
        </a:spcAft>
        <a:defRPr kumimoji="1" sz="3600">
          <a:solidFill>
            <a:srgbClr val="000099"/>
          </a:solidFill>
          <a:latin typeface="Times New Roman" pitchFamily="18" charset="0"/>
          <a:ea typeface="標楷體" pitchFamily="65" charset="-120"/>
        </a:defRPr>
      </a:lvl4pPr>
      <a:lvl5pPr algn="l" rtl="0" eaLnBrk="0" fontAlgn="base" hangingPunct="0">
        <a:spcBef>
          <a:spcPct val="0"/>
        </a:spcBef>
        <a:spcAft>
          <a:spcPct val="0"/>
        </a:spcAft>
        <a:defRPr kumimoji="1" sz="3600">
          <a:solidFill>
            <a:srgbClr val="000099"/>
          </a:solidFill>
          <a:latin typeface="Times New Roman" pitchFamily="18" charset="0"/>
          <a:ea typeface="標楷體" pitchFamily="65" charset="-120"/>
        </a:defRPr>
      </a:lvl5pPr>
      <a:lvl6pPr marL="457200" algn="l" rtl="0" fontAlgn="base">
        <a:spcBef>
          <a:spcPct val="0"/>
        </a:spcBef>
        <a:spcAft>
          <a:spcPct val="0"/>
        </a:spcAft>
        <a:defRPr kumimoji="1" sz="3600">
          <a:solidFill>
            <a:srgbClr val="000099"/>
          </a:solidFill>
          <a:latin typeface="Times New Roman" pitchFamily="18" charset="0"/>
          <a:ea typeface="標楷體" pitchFamily="65" charset="-120"/>
        </a:defRPr>
      </a:lvl6pPr>
      <a:lvl7pPr marL="914400" algn="l" rtl="0" fontAlgn="base">
        <a:spcBef>
          <a:spcPct val="0"/>
        </a:spcBef>
        <a:spcAft>
          <a:spcPct val="0"/>
        </a:spcAft>
        <a:defRPr kumimoji="1" sz="3600">
          <a:solidFill>
            <a:srgbClr val="000099"/>
          </a:solidFill>
          <a:latin typeface="Times New Roman" pitchFamily="18" charset="0"/>
          <a:ea typeface="標楷體" pitchFamily="65" charset="-120"/>
        </a:defRPr>
      </a:lvl7pPr>
      <a:lvl8pPr marL="1371600" algn="l" rtl="0" fontAlgn="base">
        <a:spcBef>
          <a:spcPct val="0"/>
        </a:spcBef>
        <a:spcAft>
          <a:spcPct val="0"/>
        </a:spcAft>
        <a:defRPr kumimoji="1" sz="3600">
          <a:solidFill>
            <a:srgbClr val="000099"/>
          </a:solidFill>
          <a:latin typeface="Times New Roman" pitchFamily="18" charset="0"/>
          <a:ea typeface="標楷體" pitchFamily="65" charset="-120"/>
        </a:defRPr>
      </a:lvl8pPr>
      <a:lvl9pPr marL="1828800" algn="l" rtl="0" fontAlgn="base">
        <a:spcBef>
          <a:spcPct val="0"/>
        </a:spcBef>
        <a:spcAft>
          <a:spcPct val="0"/>
        </a:spcAft>
        <a:defRPr kumimoji="1" sz="3600">
          <a:solidFill>
            <a:srgbClr val="000099"/>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rgbClr val="3366FF"/>
        </a:buClr>
        <a:buSzPct val="65000"/>
        <a:buFont typeface="Wingdings" panose="05000000000000000000" pitchFamily="2" charset="2"/>
        <a:buChar char="l"/>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3366FF"/>
        </a:buClr>
        <a:buSzPct val="60000"/>
        <a:buFont typeface="Wingdings" panose="05000000000000000000"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rgbClr val="3366FF"/>
        </a:buClr>
        <a:buSzPct val="65000"/>
        <a:buFont typeface="Wingdings" panose="05000000000000000000"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rgbClr val="CCECFF"/>
        </a:buClr>
        <a:buSzPct val="70000"/>
        <a:buFont typeface="Wingdings" panose="05000000000000000000"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rgbClr val="CCECFF"/>
        </a:buClr>
        <a:buSzPct val="75000"/>
        <a:buFont typeface="Wingdings" panose="05000000000000000000"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rgbClr val="CCECFF"/>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rgbClr val="CCECFF"/>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rgbClr val="CCECFF"/>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rgbClr val="CCECFF"/>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en.wikipedia.org/wiki/HTTP_ETa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coapy.sourceforge.net/index.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datatracker.ietf.org/doc/rfc6282/" TargetMode="External"/><Relationship Id="rId13" Type="http://schemas.openxmlformats.org/officeDocument/2006/relationships/hyperlink" Target="http://datatracker.ietf.org/doc/draft-ietf-6lowpan-routing-requirements/" TargetMode="External"/><Relationship Id="rId3" Type="http://schemas.openxmlformats.org/officeDocument/2006/relationships/hyperlink" Target="http://datatracker.ietf.org/doc/draft-ietf-6lowpan-btle/" TargetMode="External"/><Relationship Id="rId7" Type="http://schemas.openxmlformats.org/officeDocument/2006/relationships/hyperlink" Target="http://datatracker.ietf.org/doc/draft-ietf-6lowpan-format/" TargetMode="External"/><Relationship Id="rId12" Type="http://schemas.openxmlformats.org/officeDocument/2006/relationships/hyperlink" Target="http://datatracker.ietf.org/doc/rfc660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datatracker.ietf.org/doc/rfc4944/" TargetMode="External"/><Relationship Id="rId11" Type="http://schemas.openxmlformats.org/officeDocument/2006/relationships/hyperlink" Target="http://datatracker.ietf.org/doc/draft-ietf-6lowpan-usecases/" TargetMode="External"/><Relationship Id="rId5" Type="http://schemas.openxmlformats.org/officeDocument/2006/relationships/hyperlink" Target="http://datatracker.ietf.org/doc/draft-ietf-6lowpan-problem/" TargetMode="External"/><Relationship Id="rId15" Type="http://schemas.openxmlformats.org/officeDocument/2006/relationships/hyperlink" Target="http://datatracker.ietf.org/doc/draft-ietf-6lowpan-nd/" TargetMode="External"/><Relationship Id="rId10" Type="http://schemas.openxmlformats.org/officeDocument/2006/relationships/hyperlink" Target="http://datatracker.ietf.org/doc/rfc6568/" TargetMode="External"/><Relationship Id="rId4" Type="http://schemas.openxmlformats.org/officeDocument/2006/relationships/hyperlink" Target="http://datatracker.ietf.org/doc/rfc4919/" TargetMode="External"/><Relationship Id="rId9" Type="http://schemas.openxmlformats.org/officeDocument/2006/relationships/hyperlink" Target="http://datatracker.ietf.org/doc/draft-ietf-6lowpan-hc/" TargetMode="External"/><Relationship Id="rId14" Type="http://schemas.openxmlformats.org/officeDocument/2006/relationships/hyperlink" Target="http://datatracker.ietf.org/doc/rfc677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stscapes.com/internet-of-things-protocol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tools.ietf.org/id/draft-ietf-roll-routing-metrics/" TargetMode="External"/><Relationship Id="rId2" Type="http://schemas.openxmlformats.org/officeDocument/2006/relationships/hyperlink" Target="http://datatracker.ietf.org/doc/draft-ietf-roll-rpl/" TargetMode="External"/><Relationship Id="rId1" Type="http://schemas.openxmlformats.org/officeDocument/2006/relationships/slideLayout" Target="../slideLayouts/slideLayout2.xml"/><Relationship Id="rId6" Type="http://schemas.openxmlformats.org/officeDocument/2006/relationships/hyperlink" Target="http://tools.ietf.org/id/draft-ietf-roll-applicability-ami/" TargetMode="External"/><Relationship Id="rId5" Type="http://schemas.openxmlformats.org/officeDocument/2006/relationships/hyperlink" Target="http://tools.ietf.org/id/draft-ietf-roll-terminology/" TargetMode="External"/><Relationship Id="rId4" Type="http://schemas.openxmlformats.org/officeDocument/2006/relationships/hyperlink" Target="http://tools.ietf.org/id/draft-ietf-roll-security-framework/"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p:txBody>
          <a:bodyPr/>
          <a:lstStyle/>
          <a:p>
            <a:pPr eaLnBrk="1" hangingPunct="1"/>
            <a:r>
              <a:rPr lang="en-US" altLang="zh-TW" sz="5400" dirty="0" err="1" smtClean="0"/>
              <a:t>IoT</a:t>
            </a:r>
            <a:r>
              <a:rPr lang="en-US" altLang="zh-TW" sz="5400" dirty="0" smtClean="0"/>
              <a:t> Internet Protocols</a:t>
            </a:r>
            <a:endParaRPr lang="zh-TW" altLang="en-US" sz="4800" dirty="0" smtClean="0"/>
          </a:p>
        </p:txBody>
      </p:sp>
      <p:sp>
        <p:nvSpPr>
          <p:cNvPr id="4099" name="副標題 2"/>
          <p:cNvSpPr>
            <a:spLocks noGrp="1"/>
          </p:cNvSpPr>
          <p:nvPr>
            <p:ph type="subTitle" idx="1"/>
          </p:nvPr>
        </p:nvSpPr>
        <p:spPr/>
        <p:txBody>
          <a:bodyPr/>
          <a:lstStyle/>
          <a:p>
            <a:pPr algn="ctr" eaLnBrk="1" hangingPunct="1"/>
            <a:r>
              <a:rPr lang="zh-TW" altLang="en-US" smtClean="0"/>
              <a:t>黃仁竑 教授</a:t>
            </a:r>
            <a:endParaRPr lang="en-US" altLang="zh-TW" smtClean="0"/>
          </a:p>
          <a:p>
            <a:pPr algn="ctr" eaLnBrk="1" hangingPunct="1"/>
            <a:r>
              <a:rPr lang="zh-TW" altLang="en-US" smtClean="0"/>
              <a:t>國立中正大學資工系</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pPr>
              <a:defRPr/>
            </a:pPr>
            <a:r>
              <a:rPr lang="en-US" altLang="zh-TW"/>
              <a:t>Copyright reserved 2012 (Ren-Hung Hwang)</a:t>
            </a:r>
          </a:p>
        </p:txBody>
      </p:sp>
      <p:sp>
        <p:nvSpPr>
          <p:cNvPr id="5" name="投影片編號版面配置區 5"/>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300E85C-4FBD-464B-8A97-EF481DEDA0E2}" type="slidenum">
              <a:rPr kumimoji="0" lang="en-US" altLang="zh-TW">
                <a:latin typeface="Garamond" panose="02020404030301010803" pitchFamily="18" charset="0"/>
              </a:rPr>
              <a:pPr eaLnBrk="1" hangingPunct="1"/>
              <a:t>10</a:t>
            </a:fld>
            <a:endParaRPr kumimoji="0" lang="en-US" altLang="zh-TW">
              <a:latin typeface="Garamond" panose="02020404030301010803" pitchFamily="18" charset="0"/>
            </a:endParaRPr>
          </a:p>
        </p:txBody>
      </p:sp>
      <p:sp>
        <p:nvSpPr>
          <p:cNvPr id="11268" name="Rectangle 2"/>
          <p:cNvSpPr>
            <a:spLocks noGrp="1" noChangeArrowheads="1"/>
          </p:cNvSpPr>
          <p:nvPr>
            <p:ph type="title"/>
          </p:nvPr>
        </p:nvSpPr>
        <p:spPr/>
        <p:txBody>
          <a:bodyPr/>
          <a:lstStyle/>
          <a:p>
            <a:pPr eaLnBrk="1" hangingPunct="1"/>
            <a:r>
              <a:rPr lang="en-US" altLang="zh-TW" smtClean="0"/>
              <a:t>IPv6 Header</a:t>
            </a:r>
          </a:p>
        </p:txBody>
      </p:sp>
      <p:sp>
        <p:nvSpPr>
          <p:cNvPr id="11269" name="Rectangle 3"/>
          <p:cNvSpPr>
            <a:spLocks noGrp="1" noChangeArrowheads="1"/>
          </p:cNvSpPr>
          <p:nvPr>
            <p:ph type="body" idx="1"/>
          </p:nvPr>
        </p:nvSpPr>
        <p:spPr/>
        <p:txBody>
          <a:bodyPr/>
          <a:lstStyle/>
          <a:p>
            <a:pPr eaLnBrk="1" hangingPunct="1"/>
            <a:r>
              <a:rPr lang="en-US" altLang="zh-TW" smtClean="0"/>
              <a:t>Version: 6</a:t>
            </a:r>
          </a:p>
          <a:p>
            <a:pPr eaLnBrk="1" hangingPunct="1"/>
            <a:r>
              <a:rPr lang="en-US" altLang="zh-TW" smtClean="0"/>
              <a:t>Traffic class:  </a:t>
            </a:r>
          </a:p>
          <a:p>
            <a:pPr lvl="1" eaLnBrk="1" hangingPunct="1"/>
            <a:r>
              <a:rPr lang="en-US" altLang="zh-TW" smtClean="0"/>
              <a:t>identify class of service</a:t>
            </a:r>
          </a:p>
          <a:p>
            <a:pPr lvl="1" eaLnBrk="1" hangingPunct="1"/>
            <a:r>
              <a:rPr lang="en-US" altLang="zh-TW" smtClean="0"/>
              <a:t>E.g., DiffServ (DS codepoint)</a:t>
            </a:r>
          </a:p>
          <a:p>
            <a:pPr lvl="2" eaLnBrk="1" hangingPunct="1"/>
            <a:r>
              <a:rPr lang="en-US" altLang="zh-TW" smtClean="0"/>
              <a:t>The 6 most-significant bits are used for DSCP</a:t>
            </a:r>
          </a:p>
          <a:p>
            <a:pPr eaLnBrk="1" hangingPunct="1"/>
            <a:r>
              <a:rPr lang="en-US" altLang="zh-TW" smtClean="0"/>
              <a:t>Flow Label: </a:t>
            </a:r>
          </a:p>
          <a:p>
            <a:pPr lvl="1" eaLnBrk="1" hangingPunct="1"/>
            <a:r>
              <a:rPr lang="en-US" altLang="zh-TW" smtClean="0"/>
              <a:t>identify datagrams in same “flow” </a:t>
            </a:r>
          </a:p>
          <a:p>
            <a:pPr eaLnBrk="1" hangingPunct="1"/>
            <a:r>
              <a:rPr lang="en-US" altLang="zh-TW" smtClean="0"/>
              <a:t>Next header: </a:t>
            </a:r>
          </a:p>
          <a:p>
            <a:pPr lvl="1" eaLnBrk="1" hangingPunct="1"/>
            <a:r>
              <a:rPr lang="en-US" altLang="zh-TW" smtClean="0"/>
              <a:t>identify upper layer protocol for data </a:t>
            </a:r>
          </a:p>
          <a:p>
            <a:pPr eaLnBrk="1" hangingPunct="1"/>
            <a:endParaRPr lang="en-US" altLang="zh-TW" smtClean="0"/>
          </a:p>
        </p:txBody>
      </p:sp>
    </p:spTree>
    <p:extLst>
      <p:ext uri="{BB962C8B-B14F-4D97-AF65-F5344CB8AC3E}">
        <p14:creationId xmlns:p14="http://schemas.microsoft.com/office/powerpoint/2010/main" val="26675652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en-US" altLang="zh-TW" smtClean="0"/>
              <a:t>Multiple Instances of RPL</a:t>
            </a:r>
            <a:endParaRPr lang="zh-TW" altLang="en-US" smtClean="0"/>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196975"/>
            <a:ext cx="7650162"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4638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en-US" altLang="zh-TW" smtClean="0"/>
              <a:t>ICMPv6 RPL Control Message</a:t>
            </a:r>
            <a:endParaRPr lang="zh-TW" altLang="en-US" smtClean="0"/>
          </a:p>
        </p:txBody>
      </p:sp>
      <p:sp>
        <p:nvSpPr>
          <p:cNvPr id="3" name="投影片編號版面配置區 2"/>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CB0C343-FF67-46EB-836F-E90069B05774}" type="slidenum">
              <a:rPr kumimoji="0" lang="zh-TW" altLang="en-US">
                <a:latin typeface="Garamond" panose="02020404030301010803" pitchFamily="18" charset="0"/>
              </a:rPr>
              <a:pPr eaLnBrk="1" hangingPunct="1"/>
              <a:t>101</a:t>
            </a:fld>
            <a:endParaRPr kumimoji="0" lang="zh-TW" altLang="en-US">
              <a:latin typeface="Garamond" panose="02020404030301010803" pitchFamily="18" charset="0"/>
            </a:endParaRP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414463"/>
            <a:ext cx="76771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橢圓 3"/>
          <p:cNvSpPr/>
          <p:nvPr/>
        </p:nvSpPr>
        <p:spPr>
          <a:xfrm>
            <a:off x="960438" y="1446213"/>
            <a:ext cx="1152525" cy="574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7110" name="文字方塊 4"/>
          <p:cNvSpPr txBox="1">
            <a:spLocks noChangeArrowheads="1"/>
          </p:cNvSpPr>
          <p:nvPr/>
        </p:nvSpPr>
        <p:spPr bwMode="auto">
          <a:xfrm>
            <a:off x="3200400" y="6550025"/>
            <a:ext cx="506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a:latin typeface="Calibri" panose="020F0502020204030204" pitchFamily="34" charset="0"/>
                <a:ea typeface="新細明體" panose="02020500000000000000" pitchFamily="18" charset="-120"/>
              </a:rPr>
              <a:t>Reference: Figure 12.7: Structure of ICMPv6 RPL control message</a:t>
            </a:r>
            <a:endParaRPr lang="zh-TW" altLang="en-US" sz="1400">
              <a:latin typeface="Calibri" panose="020F0502020204030204" pitchFamily="34" charset="0"/>
              <a:ea typeface="新細明體" panose="02020500000000000000" pitchFamily="18" charset="-120"/>
            </a:endParaRPr>
          </a:p>
        </p:txBody>
      </p:sp>
      <p:sp>
        <p:nvSpPr>
          <p:cNvPr id="7" name="橢圓 6"/>
          <p:cNvSpPr/>
          <p:nvPr/>
        </p:nvSpPr>
        <p:spPr>
          <a:xfrm>
            <a:off x="4305300" y="2619375"/>
            <a:ext cx="2736850" cy="360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7112" name="文字方塊 8"/>
          <p:cNvSpPr txBox="1">
            <a:spLocks noChangeArrowheads="1"/>
          </p:cNvSpPr>
          <p:nvPr/>
        </p:nvSpPr>
        <p:spPr bwMode="auto">
          <a:xfrm>
            <a:off x="7724775" y="2351088"/>
            <a:ext cx="1073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b="1">
                <a:solidFill>
                  <a:srgbClr val="FF0000"/>
                </a:solidFill>
                <a:ea typeface="新細明體" panose="02020500000000000000" pitchFamily="18" charset="-120"/>
              </a:rPr>
              <a:t>DIS</a:t>
            </a:r>
          </a:p>
          <a:p>
            <a:pPr eaLnBrk="1" hangingPunct="1">
              <a:spcBef>
                <a:spcPct val="0"/>
              </a:spcBef>
              <a:buClrTx/>
              <a:buSzTx/>
              <a:buFontTx/>
              <a:buNone/>
            </a:pPr>
            <a:r>
              <a:rPr lang="en-US" altLang="zh-TW" sz="1800" b="1">
                <a:solidFill>
                  <a:srgbClr val="FF0000"/>
                </a:solidFill>
                <a:ea typeface="新細明體" panose="02020500000000000000" pitchFamily="18" charset="-120"/>
              </a:rPr>
              <a:t>DIO</a:t>
            </a:r>
          </a:p>
          <a:p>
            <a:pPr eaLnBrk="1" hangingPunct="1">
              <a:spcBef>
                <a:spcPct val="0"/>
              </a:spcBef>
              <a:buClrTx/>
              <a:buSzTx/>
              <a:buFontTx/>
              <a:buNone/>
            </a:pPr>
            <a:r>
              <a:rPr lang="en-US" altLang="zh-TW" sz="1800" b="1">
                <a:solidFill>
                  <a:srgbClr val="FF0000"/>
                </a:solidFill>
                <a:ea typeface="新細明體" panose="02020500000000000000" pitchFamily="18" charset="-120"/>
              </a:rPr>
              <a:t>DAO</a:t>
            </a:r>
          </a:p>
          <a:p>
            <a:pPr eaLnBrk="1" hangingPunct="1">
              <a:spcBef>
                <a:spcPct val="0"/>
              </a:spcBef>
              <a:buClrTx/>
              <a:buSzTx/>
              <a:buFontTx/>
              <a:buNone/>
            </a:pPr>
            <a:r>
              <a:rPr lang="en-US" altLang="zh-TW" sz="1800" b="1">
                <a:solidFill>
                  <a:srgbClr val="FF0000"/>
                </a:solidFill>
                <a:ea typeface="新細明體" panose="02020500000000000000" pitchFamily="18" charset="-120"/>
              </a:rPr>
              <a:t>DAO-ACK</a:t>
            </a:r>
            <a:endParaRPr lang="zh-TW" altLang="en-US" sz="1800" b="1">
              <a:solidFill>
                <a:srgbClr val="FF0000"/>
              </a:solidFill>
              <a:ea typeface="新細明體" panose="02020500000000000000" pitchFamily="18" charset="-120"/>
            </a:endParaRPr>
          </a:p>
        </p:txBody>
      </p:sp>
      <p:sp>
        <p:nvSpPr>
          <p:cNvPr id="47113" name="矩形 1"/>
          <p:cNvSpPr>
            <a:spLocks noChangeArrowheads="1"/>
          </p:cNvSpPr>
          <p:nvPr/>
        </p:nvSpPr>
        <p:spPr bwMode="auto">
          <a:xfrm>
            <a:off x="733425" y="5313363"/>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ea typeface="新細明體" panose="02020500000000000000" pitchFamily="18" charset="-120"/>
              </a:rPr>
              <a:t>Link-local scope: source is link-local unicast and destination=link-local</a:t>
            </a:r>
          </a:p>
          <a:p>
            <a:pPr eaLnBrk="1" hangingPunct="1">
              <a:spcBef>
                <a:spcPct val="0"/>
              </a:spcBef>
              <a:buClrTx/>
              <a:buSzTx/>
              <a:buFontTx/>
              <a:buNone/>
            </a:pPr>
            <a:r>
              <a:rPr lang="en-US" altLang="zh-TW" sz="1800">
                <a:ea typeface="新細明體" panose="02020500000000000000" pitchFamily="18" charset="-120"/>
              </a:rPr>
              <a:t>unicast or all-RPL-nodes(FF02::1) (for all RPL messages except DAO/</a:t>
            </a:r>
          </a:p>
          <a:p>
            <a:pPr eaLnBrk="1" hangingPunct="1">
              <a:spcBef>
                <a:spcPct val="0"/>
              </a:spcBef>
              <a:buClrTx/>
              <a:buSzTx/>
              <a:buFontTx/>
              <a:buNone/>
            </a:pPr>
            <a:r>
              <a:rPr lang="en-US" altLang="zh-TW" sz="1800">
                <a:ea typeface="新細明體" panose="02020500000000000000" pitchFamily="18" charset="-120"/>
              </a:rPr>
              <a:t>DAO-ACK in non storing mode, DIO replies to DIS)</a:t>
            </a:r>
            <a:endParaRPr lang="zh-TW" altLang="en-US" sz="1800">
              <a:ea typeface="新細明體" panose="02020500000000000000" pitchFamily="18" charset="-120"/>
            </a:endParaRPr>
          </a:p>
        </p:txBody>
      </p:sp>
    </p:spTree>
    <p:extLst>
      <p:ext uri="{BB962C8B-B14F-4D97-AF65-F5344CB8AC3E}">
        <p14:creationId xmlns:p14="http://schemas.microsoft.com/office/powerpoint/2010/main" val="17206897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en-US" altLang="zh-TW" smtClean="0"/>
              <a:t>DODAG Information Object (DIO)</a:t>
            </a:r>
            <a:endParaRPr lang="zh-TW" altLang="en-US" smtClean="0"/>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2375"/>
            <a:ext cx="4924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矩形 2"/>
          <p:cNvSpPr>
            <a:spLocks noChangeArrowheads="1"/>
          </p:cNvSpPr>
          <p:nvPr/>
        </p:nvSpPr>
        <p:spPr bwMode="auto">
          <a:xfrm>
            <a:off x="539750" y="1449388"/>
            <a:ext cx="8583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dirty="0">
                <a:solidFill>
                  <a:srgbClr val="FF0000"/>
                </a:solidFill>
                <a:ea typeface="新細明體" panose="02020500000000000000" pitchFamily="18" charset="-120"/>
              </a:rPr>
              <a:t>All nodes except “leaves” generate DIO periodically (controlled by Trickle).</a:t>
            </a:r>
          </a:p>
          <a:p>
            <a:pPr eaLnBrk="1" hangingPunct="1">
              <a:spcBef>
                <a:spcPct val="0"/>
              </a:spcBef>
              <a:buClrTx/>
              <a:buSzTx/>
              <a:buFontTx/>
              <a:buNone/>
            </a:pPr>
            <a:r>
              <a:rPr lang="en-US" altLang="zh-TW" sz="1800" dirty="0">
                <a:ea typeface="新細明體" panose="02020500000000000000" pitchFamily="18" charset="-120"/>
              </a:rPr>
              <a:t>A node uses the DIO messages received from its neighbor to determine their rank.</a:t>
            </a:r>
          </a:p>
          <a:p>
            <a:pPr eaLnBrk="1" hangingPunct="1">
              <a:spcBef>
                <a:spcPct val="0"/>
              </a:spcBef>
              <a:buClrTx/>
              <a:buSzTx/>
              <a:buFontTx/>
              <a:buNone/>
            </a:pPr>
            <a:r>
              <a:rPr lang="en-US" altLang="zh-TW" sz="1800" dirty="0">
                <a:ea typeface="新細明體" panose="02020500000000000000" pitchFamily="18" charset="-120"/>
              </a:rPr>
              <a:t>A node will select a set of possible parents and a preferred parent.</a:t>
            </a:r>
          </a:p>
        </p:txBody>
      </p:sp>
    </p:spTree>
    <p:extLst>
      <p:ext uri="{BB962C8B-B14F-4D97-AF65-F5344CB8AC3E}">
        <p14:creationId xmlns:p14="http://schemas.microsoft.com/office/powerpoint/2010/main" val="7579118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2"/>
          <p:cNvSpPr>
            <a:spLocks noGrp="1"/>
          </p:cNvSpPr>
          <p:nvPr>
            <p:ph type="title"/>
          </p:nvPr>
        </p:nvSpPr>
        <p:spPr/>
        <p:txBody>
          <a:bodyPr/>
          <a:lstStyle/>
          <a:p>
            <a:r>
              <a:rPr lang="en-US" altLang="zh-TW" smtClean="0"/>
              <a:t>Trickle Timer</a:t>
            </a:r>
            <a:endParaRPr lang="zh-TW" altLang="en-US" smtClean="0"/>
          </a:p>
        </p:txBody>
      </p:sp>
      <p:sp>
        <p:nvSpPr>
          <p:cNvPr id="49155" name="內容版面配置區 3"/>
          <p:cNvSpPr>
            <a:spLocks noGrp="1"/>
          </p:cNvSpPr>
          <p:nvPr>
            <p:ph idx="1"/>
          </p:nvPr>
        </p:nvSpPr>
        <p:spPr/>
        <p:txBody>
          <a:bodyPr/>
          <a:lstStyle/>
          <a:p>
            <a:r>
              <a:rPr lang="en-US" altLang="zh-TW" smtClean="0"/>
              <a:t>RPL uses an adaptive timer mechanism called the “trickle timer”</a:t>
            </a:r>
          </a:p>
          <a:p>
            <a:pPr lvl="1"/>
            <a:r>
              <a:rPr lang="en-US" altLang="zh-TW" smtClean="0"/>
              <a:t>The  algorithm  treats  building  of  graphs  as  a consistency problem and makes use of trickle timers to decide when to multicast DIO messages.</a:t>
            </a:r>
          </a:p>
          <a:p>
            <a:pPr lvl="1"/>
            <a:r>
              <a:rPr lang="en-US" altLang="zh-TW" smtClean="0"/>
              <a:t>The interval of the trickle timer increases as the network stabilizes</a:t>
            </a:r>
          </a:p>
          <a:p>
            <a:pPr lvl="1"/>
            <a:r>
              <a:rPr lang="en-US" altLang="zh-TW" smtClean="0"/>
              <a:t>Inconsistency events: loop, join, move, etc</a:t>
            </a:r>
          </a:p>
          <a:p>
            <a:pPr lvl="2"/>
            <a:r>
              <a:rPr lang="en-US" altLang="zh-TW" smtClean="0"/>
              <a:t>As inconsistencies  are  detected,  the  nodes  reset  the  trickle  timer  and  send  DIOs  more often.</a:t>
            </a:r>
            <a:endParaRPr lang="zh-TW" altLang="en-US" smtClean="0"/>
          </a:p>
        </p:txBody>
      </p:sp>
    </p:spTree>
    <p:extLst>
      <p:ext uri="{BB962C8B-B14F-4D97-AF65-F5344CB8AC3E}">
        <p14:creationId xmlns:p14="http://schemas.microsoft.com/office/powerpoint/2010/main" val="24433510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en-US" altLang="zh-TW" smtClean="0"/>
              <a:t>Trickle Algorithm</a:t>
            </a:r>
            <a:endParaRPr lang="zh-TW" altLang="en-US" smtClean="0"/>
          </a:p>
        </p:txBody>
      </p:sp>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593" t="-1750" r="-741"/>
            </a:stretch>
          </a:blipFill>
          <a:extLst/>
        </p:spPr>
        <p:txBody>
          <a:bodyPr/>
          <a:lstStyle/>
          <a:p>
            <a:r>
              <a:rPr lang="zh-TW" altLang="en-US">
                <a:noFill/>
              </a:rPr>
              <a:t> </a:t>
            </a:r>
          </a:p>
        </p:txBody>
      </p:sp>
    </p:spTree>
    <p:extLst>
      <p:ext uri="{BB962C8B-B14F-4D97-AF65-F5344CB8AC3E}">
        <p14:creationId xmlns:p14="http://schemas.microsoft.com/office/powerpoint/2010/main" val="17286234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r>
              <a:rPr lang="en-US" altLang="zh-TW" smtClean="0"/>
              <a:t>Trickle Algorithm</a:t>
            </a:r>
            <a:endParaRPr lang="zh-TW" altLang="en-US" smtClean="0"/>
          </a:p>
        </p:txBody>
      </p:sp>
      <p:sp>
        <p:nvSpPr>
          <p:cNvPr id="51203" name="內容版面配置區 2"/>
          <p:cNvSpPr>
            <a:spLocks noGrp="1"/>
          </p:cNvSpPr>
          <p:nvPr>
            <p:ph idx="1"/>
          </p:nvPr>
        </p:nvSpPr>
        <p:spPr/>
        <p:txBody>
          <a:bodyPr/>
          <a:lstStyle/>
          <a:p>
            <a:r>
              <a:rPr lang="en-US" altLang="zh-TW" smtClean="0"/>
              <a:t>Node operation parameters</a:t>
            </a:r>
          </a:p>
          <a:p>
            <a:pPr lvl="1"/>
            <a:r>
              <a:rPr lang="en-US" altLang="zh-TW" smtClean="0"/>
              <a:t>I: the current interval size</a:t>
            </a:r>
          </a:p>
          <a:p>
            <a:pPr lvl="1"/>
            <a:r>
              <a:rPr lang="en-US" altLang="zh-TW" smtClean="0"/>
              <a:t>t: a time within the current interval; time to send a control packet</a:t>
            </a:r>
          </a:p>
          <a:p>
            <a:pPr lvl="1"/>
            <a:r>
              <a:rPr lang="en-US" altLang="zh-TW" smtClean="0"/>
              <a:t>c: a consistent counter</a:t>
            </a:r>
            <a:endParaRPr lang="zh-TW" altLang="en-US" smtClean="0"/>
          </a:p>
        </p:txBody>
      </p:sp>
    </p:spTree>
    <p:extLst>
      <p:ext uri="{BB962C8B-B14F-4D97-AF65-F5344CB8AC3E}">
        <p14:creationId xmlns:p14="http://schemas.microsoft.com/office/powerpoint/2010/main" val="2649318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en-US" altLang="zh-TW" smtClean="0"/>
              <a:t>Trickle Algorithm</a:t>
            </a:r>
            <a:endParaRPr lang="zh-TW" altLang="en-US" smtClean="0"/>
          </a:p>
        </p:txBody>
      </p:sp>
      <p:sp>
        <p:nvSpPr>
          <p:cNvPr id="52227" name="內容版面配置區 2"/>
          <p:cNvSpPr>
            <a:spLocks noGrp="1"/>
          </p:cNvSpPr>
          <p:nvPr>
            <p:ph idx="1"/>
          </p:nvPr>
        </p:nvSpPr>
        <p:spPr/>
        <p:txBody>
          <a:bodyPr/>
          <a:lstStyle/>
          <a:p>
            <a:pPr marL="514350" indent="-514350">
              <a:buFont typeface="Garamond" panose="02020404030301010803" pitchFamily="18" charset="0"/>
              <a:buAutoNum type="arabicPeriod"/>
            </a:pPr>
            <a:r>
              <a:rPr lang="en-US" altLang="zh-TW" smtClean="0"/>
              <a:t>Sets I to a value in the range of [Imin, Imax]</a:t>
            </a:r>
          </a:p>
          <a:p>
            <a:pPr marL="514350" indent="-514350">
              <a:buFont typeface="Garamond" panose="02020404030301010803" pitchFamily="18" charset="0"/>
              <a:buAutoNum type="arabicPeriod"/>
            </a:pPr>
            <a:r>
              <a:rPr lang="en-US" altLang="zh-TW" smtClean="0"/>
              <a:t>Starts an interval; resets c to 0; sets t to a random number from the range [I/2, I)</a:t>
            </a:r>
          </a:p>
          <a:p>
            <a:pPr marL="514350" indent="-514350">
              <a:buFont typeface="Garamond" panose="02020404030301010803" pitchFamily="18" charset="0"/>
              <a:buAutoNum type="arabicPeriod"/>
            </a:pPr>
            <a:r>
              <a:rPr lang="en-US" altLang="zh-TW" smtClean="0"/>
              <a:t>If receives a consistent transmission, c++</a:t>
            </a:r>
          </a:p>
          <a:p>
            <a:pPr marL="514350" indent="-514350">
              <a:buFont typeface="Garamond" panose="02020404030301010803" pitchFamily="18" charset="0"/>
              <a:buAutoNum type="arabicPeriod"/>
            </a:pPr>
            <a:r>
              <a:rPr lang="en-US" altLang="zh-TW" smtClean="0"/>
              <a:t>At time t, </a:t>
            </a:r>
            <a:r>
              <a:rPr lang="en-US" altLang="zh-TW" smtClean="0">
                <a:solidFill>
                  <a:srgbClr val="FF0000"/>
                </a:solidFill>
              </a:rPr>
              <a:t>transmits a control packet iff c&lt;k</a:t>
            </a:r>
          </a:p>
          <a:p>
            <a:pPr marL="514350" indent="-514350">
              <a:buFont typeface="Garamond" panose="02020404030301010803" pitchFamily="18" charset="0"/>
              <a:buAutoNum type="arabicPeriod"/>
            </a:pPr>
            <a:r>
              <a:rPr lang="en-US" altLang="zh-TW" smtClean="0"/>
              <a:t>When I expires, I=Max(2xI, Imax)</a:t>
            </a:r>
          </a:p>
          <a:p>
            <a:pPr marL="514350" indent="-514350">
              <a:buFont typeface="Garamond" panose="02020404030301010803" pitchFamily="18" charset="0"/>
              <a:buAutoNum type="arabicPeriod"/>
            </a:pPr>
            <a:r>
              <a:rPr lang="en-US" altLang="zh-TW" smtClean="0"/>
              <a:t>If receives an inconsistent transmission and I&gt;Imin, resets I=Imin, starts a new interval; resets c to 0; t=random[I/2, I)</a:t>
            </a:r>
          </a:p>
        </p:txBody>
      </p:sp>
    </p:spTree>
    <p:extLst>
      <p:ext uri="{BB962C8B-B14F-4D97-AF65-F5344CB8AC3E}">
        <p14:creationId xmlns:p14="http://schemas.microsoft.com/office/powerpoint/2010/main" val="3075553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r>
              <a:rPr lang="en-US" altLang="zh-TW" smtClean="0"/>
              <a:t>DODAG Information Object (DIO)</a:t>
            </a:r>
            <a:endParaRPr lang="zh-TW" altLang="en-US" smtClean="0"/>
          </a:p>
        </p:txBody>
      </p:sp>
      <p:sp>
        <p:nvSpPr>
          <p:cNvPr id="3" name="投影片編號版面配置區 2"/>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EBD6346-21CE-4F54-BDDD-7DC41F25EE8F}" type="slidenum">
              <a:rPr kumimoji="0" lang="zh-TW" altLang="en-US">
                <a:latin typeface="Garamond" panose="02020404030301010803" pitchFamily="18" charset="0"/>
              </a:rPr>
              <a:pPr eaLnBrk="1" hangingPunct="1"/>
              <a:t>107</a:t>
            </a:fld>
            <a:endParaRPr kumimoji="0" lang="zh-TW" altLang="en-US">
              <a:latin typeface="Garamond" panose="02020404030301010803" pitchFamily="18" charset="0"/>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38263"/>
            <a:ext cx="76581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文字方塊 4"/>
          <p:cNvSpPr txBox="1">
            <a:spLocks noChangeArrowheads="1"/>
          </p:cNvSpPr>
          <p:nvPr/>
        </p:nvSpPr>
        <p:spPr bwMode="auto">
          <a:xfrm>
            <a:off x="4010025" y="5949950"/>
            <a:ext cx="49545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a:latin typeface="Calibri" panose="020F0502020204030204" pitchFamily="34" charset="0"/>
                <a:ea typeface="新細明體" panose="02020500000000000000" pitchFamily="18" charset="-120"/>
              </a:rPr>
              <a:t>Reference: Figure 12.8: RPL DIO base object (followed by options)</a:t>
            </a:r>
            <a:endParaRPr lang="zh-TW" altLang="en-US" sz="1400">
              <a:latin typeface="Calibri" panose="020F0502020204030204" pitchFamily="34" charset="0"/>
              <a:ea typeface="新細明體" panose="02020500000000000000" pitchFamily="18" charset="-120"/>
            </a:endParaRPr>
          </a:p>
        </p:txBody>
      </p:sp>
      <p:sp>
        <p:nvSpPr>
          <p:cNvPr id="53254" name="文字方塊 5"/>
          <p:cNvSpPr txBox="1">
            <a:spLocks noChangeArrowheads="1"/>
          </p:cNvSpPr>
          <p:nvPr/>
        </p:nvSpPr>
        <p:spPr bwMode="auto">
          <a:xfrm>
            <a:off x="5795963" y="2492375"/>
            <a:ext cx="2879725" cy="2586038"/>
          </a:xfrm>
          <a:prstGeom prst="rect">
            <a:avLst/>
          </a:prstGeom>
          <a:solidFill>
            <a:srgbClr val="00B05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285750" indent="-285750"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 typeface="Arial" panose="020B0604020202020204" pitchFamily="34" charset="0"/>
              <a:buChar char="•"/>
            </a:pPr>
            <a:r>
              <a:rPr lang="en-US" altLang="zh-TW" sz="1800">
                <a:solidFill>
                  <a:schemeClr val="bg1"/>
                </a:solidFill>
                <a:ea typeface="新細明體" panose="02020500000000000000" pitchFamily="18" charset="-120"/>
              </a:rPr>
              <a:t>It is used to build the DODAG. </a:t>
            </a:r>
          </a:p>
          <a:p>
            <a:pPr eaLnBrk="1" hangingPunct="1">
              <a:spcBef>
                <a:spcPct val="0"/>
              </a:spcBef>
              <a:buClrTx/>
              <a:buSzTx/>
              <a:buFont typeface="Arial" panose="020B0604020202020204" pitchFamily="34" charset="0"/>
              <a:buChar char="•"/>
            </a:pPr>
            <a:r>
              <a:rPr lang="en-US" altLang="zh-TW" sz="1800">
                <a:solidFill>
                  <a:schemeClr val="bg1"/>
                </a:solidFill>
                <a:ea typeface="新細明體" panose="02020500000000000000" pitchFamily="18" charset="-120"/>
              </a:rPr>
              <a:t>It carries general DODAG configuration parameters and information that allows listening RPL routers to select a set of DODAG parents.</a:t>
            </a:r>
            <a:endParaRPr lang="zh-TW" altLang="en-US" sz="1800">
              <a:solidFill>
                <a:schemeClr val="bg1"/>
              </a:solidFill>
              <a:ea typeface="新細明體" panose="02020500000000000000" pitchFamily="18" charset="-120"/>
            </a:endParaRPr>
          </a:p>
        </p:txBody>
      </p:sp>
      <p:sp>
        <p:nvSpPr>
          <p:cNvPr id="9" name="橢圓 8"/>
          <p:cNvSpPr/>
          <p:nvPr/>
        </p:nvSpPr>
        <p:spPr>
          <a:xfrm>
            <a:off x="4552950" y="3883025"/>
            <a:ext cx="1046163" cy="476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向下箭號 7"/>
          <p:cNvSpPr/>
          <p:nvPr/>
        </p:nvSpPr>
        <p:spPr>
          <a:xfrm>
            <a:off x="4932363" y="4437063"/>
            <a:ext cx="287337"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4356100" y="5445125"/>
            <a:ext cx="1436688" cy="461963"/>
          </a:xfrm>
          <a:prstGeom prst="rect">
            <a:avLst/>
          </a:prstGeom>
          <a:noFill/>
        </p:spPr>
        <p:txBody>
          <a:bodyPr wrap="none">
            <a:spAutoFit/>
          </a:bodyPr>
          <a:lstStyle/>
          <a:p>
            <a:pPr>
              <a:defRPr/>
            </a:pPr>
            <a:r>
              <a:rPr lang="en-US" altLang="zh-TW" sz="2400" dirty="0">
                <a:solidFill>
                  <a:srgbClr val="FF0000"/>
                </a:solidFill>
                <a:effectLst>
                  <a:outerShdw blurRad="38100" dist="38100" dir="2700000" algn="tl">
                    <a:srgbClr val="000000">
                      <a:alpha val="43137"/>
                    </a:srgbClr>
                  </a:outerShdw>
                </a:effectLst>
                <a:cs typeface="Arial" pitchFamily="34" charset="0"/>
              </a:rPr>
              <a:t>Next Slide</a:t>
            </a:r>
            <a:endParaRPr lang="zh-TW" altLang="en-US" sz="2400" dirty="0">
              <a:solidFill>
                <a:srgbClr val="FF00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1466761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r>
              <a:rPr lang="en-US" altLang="zh-TW" smtClean="0"/>
              <a:t>Options of RPL DIO</a:t>
            </a:r>
            <a:endParaRPr lang="zh-TW" altLang="en-US" smtClean="0"/>
          </a:p>
        </p:txBody>
      </p:sp>
      <p:sp>
        <p:nvSpPr>
          <p:cNvPr id="4" name="內容版面配置區 3"/>
          <p:cNvSpPr>
            <a:spLocks noGrp="1"/>
          </p:cNvSpPr>
          <p:nvPr>
            <p:ph idx="1"/>
          </p:nvPr>
        </p:nvSpPr>
        <p:spPr>
          <a:xfrm>
            <a:off x="457200" y="2349500"/>
            <a:ext cx="8229600" cy="3776663"/>
          </a:xfrm>
        </p:spPr>
        <p:txBody>
          <a:bodyPr>
            <a:normAutofit fontScale="77500" lnSpcReduction="20000"/>
          </a:bodyPr>
          <a:lstStyle/>
          <a:p>
            <a:pPr>
              <a:defRPr/>
            </a:pPr>
            <a:r>
              <a:rPr lang="en-US" altLang="zh-TW" dirty="0" smtClean="0"/>
              <a:t>Option types </a:t>
            </a:r>
          </a:p>
          <a:p>
            <a:pPr lvl="1">
              <a:defRPr/>
            </a:pPr>
            <a:r>
              <a:rPr lang="en-US" altLang="zh-TW" dirty="0" smtClean="0"/>
              <a:t>0x02: metric container option</a:t>
            </a:r>
          </a:p>
          <a:p>
            <a:pPr lvl="2">
              <a:defRPr/>
            </a:pPr>
            <a:r>
              <a:rPr lang="en-US" altLang="zh-TW" dirty="0" smtClean="0"/>
              <a:t>Estimate the cost to reach destinations</a:t>
            </a:r>
          </a:p>
          <a:p>
            <a:pPr lvl="1">
              <a:defRPr/>
            </a:pPr>
            <a:r>
              <a:rPr lang="en-US" altLang="zh-TW" dirty="0" smtClean="0"/>
              <a:t>0x03: routing information option</a:t>
            </a:r>
          </a:p>
          <a:p>
            <a:pPr lvl="2">
              <a:defRPr/>
            </a:pPr>
            <a:r>
              <a:rPr lang="en-US" altLang="zh-TW" dirty="0" smtClean="0"/>
              <a:t>Contains the same fields as the IPv6 neighbor discovery route information option</a:t>
            </a:r>
          </a:p>
          <a:p>
            <a:pPr lvl="1">
              <a:defRPr/>
            </a:pPr>
            <a:r>
              <a:rPr lang="en-US" altLang="zh-TW" dirty="0" smtClean="0"/>
              <a:t>0x04: DODAG information option</a:t>
            </a:r>
          </a:p>
          <a:p>
            <a:pPr lvl="2">
              <a:defRPr/>
            </a:pPr>
            <a:r>
              <a:rPr lang="en-US" altLang="zh-TW" dirty="0" smtClean="0"/>
              <a:t>Constrain the rank a node can advertise when reattaching to a DODAG, or </a:t>
            </a:r>
          </a:p>
          <a:p>
            <a:pPr lvl="2">
              <a:defRPr/>
            </a:pPr>
            <a:r>
              <a:rPr lang="en-US" altLang="zh-TW" dirty="0" smtClean="0"/>
              <a:t>The default lifetime of all RPL routes </a:t>
            </a:r>
          </a:p>
          <a:p>
            <a:pPr lvl="1">
              <a:defRPr/>
            </a:pPr>
            <a:r>
              <a:rPr lang="en-US" altLang="zh-TW" dirty="0" smtClean="0"/>
              <a:t>0x08: </a:t>
            </a:r>
            <a:r>
              <a:rPr lang="en-US" altLang="zh-TW" dirty="0"/>
              <a:t>p</a:t>
            </a:r>
            <a:r>
              <a:rPr lang="en-US" altLang="zh-TW" dirty="0" smtClean="0"/>
              <a:t>refix information option</a:t>
            </a:r>
          </a:p>
          <a:p>
            <a:pPr lvl="2">
              <a:defRPr/>
            </a:pPr>
            <a:r>
              <a:rPr lang="en-US" altLang="zh-TW" dirty="0" smtClean="0"/>
              <a:t>Contains the same fields as the IPv6 neighbor discovery prefix option</a:t>
            </a:r>
            <a:endParaRPr lang="zh-TW" altLang="en-US" dirty="0"/>
          </a:p>
        </p:txBody>
      </p:sp>
      <p:sp>
        <p:nvSpPr>
          <p:cNvPr id="3" name="投影片編號版面配置區 2"/>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1A7EE60-4E1C-4491-9F8D-F3920F3B2465}" type="slidenum">
              <a:rPr kumimoji="0" lang="zh-TW" altLang="en-US">
                <a:latin typeface="Garamond" panose="02020404030301010803" pitchFamily="18" charset="0"/>
              </a:rPr>
              <a:pPr eaLnBrk="1" hangingPunct="1"/>
              <a:t>108</a:t>
            </a:fld>
            <a:endParaRPr kumimoji="0" lang="zh-TW" altLang="en-US">
              <a:latin typeface="Garamond" panose="02020404030301010803"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194535645"/>
              </p:ext>
            </p:extLst>
          </p:nvPr>
        </p:nvGraphicFramePr>
        <p:xfrm>
          <a:off x="2195513" y="1525588"/>
          <a:ext cx="6096000" cy="822325"/>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368375">
                  <a:extLst>
                    <a:ext uri="{9D8B030D-6E8A-4147-A177-3AD203B41FA5}">
                      <a16:colId xmlns:a16="http://schemas.microsoft.com/office/drawing/2014/main" val="20001"/>
                    </a:ext>
                  </a:extLst>
                </a:gridCol>
                <a:gridCol w="3647505">
                  <a:extLst>
                    <a:ext uri="{9D8B030D-6E8A-4147-A177-3AD203B41FA5}">
                      <a16:colId xmlns:a16="http://schemas.microsoft.com/office/drawing/2014/main" val="20002"/>
                    </a:ext>
                  </a:extLst>
                </a:gridCol>
              </a:tblGrid>
              <a:tr h="822325">
                <a:tc>
                  <a:txBody>
                    <a:bodyPr/>
                    <a:lstStyle/>
                    <a:p>
                      <a:r>
                        <a:rPr lang="en-US" altLang="zh-TW" sz="2400" dirty="0" smtClean="0"/>
                        <a:t>Type</a:t>
                      </a:r>
                      <a:endParaRPr lang="zh-TW" altLang="en-US" sz="2400" dirty="0"/>
                    </a:p>
                  </a:txBody>
                  <a:tcPr marT="45685" marB="45685">
                    <a:solidFill>
                      <a:schemeClr val="bg1">
                        <a:lumMod val="65000"/>
                      </a:schemeClr>
                    </a:solidFill>
                  </a:tcPr>
                </a:tc>
                <a:tc>
                  <a:txBody>
                    <a:bodyPr/>
                    <a:lstStyle/>
                    <a:p>
                      <a:r>
                        <a:rPr lang="en-US" altLang="zh-TW" sz="2400" dirty="0" smtClean="0"/>
                        <a:t>Length</a:t>
                      </a:r>
                      <a:endParaRPr lang="zh-TW" altLang="en-US" sz="2400" dirty="0"/>
                    </a:p>
                  </a:txBody>
                  <a:tcPr marT="45685" marB="45685">
                    <a:solidFill>
                      <a:schemeClr val="bg1">
                        <a:lumMod val="65000"/>
                      </a:schemeClr>
                    </a:solidFill>
                  </a:tcPr>
                </a:tc>
                <a:tc>
                  <a:txBody>
                    <a:bodyPr/>
                    <a:lstStyle/>
                    <a:p>
                      <a:r>
                        <a:rPr lang="en-US" altLang="zh-TW" sz="2400" dirty="0" smtClean="0"/>
                        <a:t>Data …</a:t>
                      </a:r>
                      <a:endParaRPr lang="zh-TW" altLang="en-US" sz="2400" dirty="0"/>
                    </a:p>
                  </a:txBody>
                  <a:tcPr marT="45685" marB="45685">
                    <a:solidFill>
                      <a:schemeClr val="bg1">
                        <a:lumMod val="65000"/>
                      </a:schemeClr>
                    </a:solidFill>
                  </a:tcPr>
                </a:tc>
                <a:extLst>
                  <a:ext uri="{0D108BD9-81ED-4DB2-BD59-A6C34878D82A}">
                    <a16:rowId xmlns:a16="http://schemas.microsoft.com/office/drawing/2014/main" val="10000"/>
                  </a:ext>
                </a:extLst>
              </a:tr>
            </a:tbl>
          </a:graphicData>
        </a:graphic>
      </p:graphicFrame>
      <p:sp>
        <p:nvSpPr>
          <p:cNvPr id="54287" name="文字方塊 7"/>
          <p:cNvSpPr txBox="1">
            <a:spLocks noChangeArrowheads="1"/>
          </p:cNvSpPr>
          <p:nvPr/>
        </p:nvSpPr>
        <p:spPr bwMode="auto">
          <a:xfrm>
            <a:off x="900113" y="1527175"/>
            <a:ext cx="1154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b="1">
                <a:ea typeface="新細明體" panose="02020500000000000000" pitchFamily="18" charset="-120"/>
              </a:rPr>
              <a:t>Option:</a:t>
            </a:r>
            <a:endParaRPr lang="zh-TW" altLang="en-US" sz="2400" b="1">
              <a:ea typeface="新細明體" panose="02020500000000000000" pitchFamily="18" charset="-120"/>
            </a:endParaRPr>
          </a:p>
        </p:txBody>
      </p:sp>
    </p:spTree>
    <p:extLst>
      <p:ext uri="{BB962C8B-B14F-4D97-AF65-F5344CB8AC3E}">
        <p14:creationId xmlns:p14="http://schemas.microsoft.com/office/powerpoint/2010/main" val="41966542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defRPr/>
            </a:pPr>
            <a:r>
              <a:rPr lang="en-US" altLang="zh-TW" dirty="0" smtClean="0"/>
              <a:t>Routing Information Option (Type=3)</a:t>
            </a:r>
            <a:endParaRPr lang="zh-TW" altLang="en-US" dirty="0"/>
          </a:p>
        </p:txBody>
      </p:sp>
      <p:sp>
        <p:nvSpPr>
          <p:cNvPr id="55299" name="內容版面配置區 6"/>
          <p:cNvSpPr>
            <a:spLocks noGrp="1"/>
          </p:cNvSpPr>
          <p:nvPr>
            <p:ph idx="1"/>
          </p:nvPr>
        </p:nvSpPr>
        <p:spPr/>
        <p:txBody>
          <a:bodyPr/>
          <a:lstStyle/>
          <a:p>
            <a:r>
              <a:rPr lang="en-US" altLang="zh-TW" smtClean="0"/>
              <a:t>RPL nodes send DIOs periodically via link-local multicasts</a:t>
            </a:r>
          </a:p>
          <a:p>
            <a:r>
              <a:rPr lang="en-US" altLang="zh-TW" smtClean="0"/>
              <a:t>Joining nodes may request DIOs from their neighbors by multicasting DIS </a:t>
            </a:r>
            <a:endParaRPr lang="zh-TW" altLang="en-US" smtClean="0"/>
          </a:p>
        </p:txBody>
      </p:sp>
      <p:sp>
        <p:nvSpPr>
          <p:cNvPr id="3" name="投影片編號版面配置區 2"/>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FB6DC50-8C0E-4C43-911C-C67ADD5B3B1D}" type="slidenum">
              <a:rPr kumimoji="0" lang="zh-TW" altLang="en-US">
                <a:latin typeface="Garamond" panose="02020404030301010803" pitchFamily="18" charset="0"/>
              </a:rPr>
              <a:pPr eaLnBrk="1" hangingPunct="1"/>
              <a:t>109</a:t>
            </a:fld>
            <a:endParaRPr kumimoji="0" lang="zh-TW" altLang="en-US">
              <a:latin typeface="Garamond" panose="02020404030301010803" pitchFamily="18" charset="0"/>
            </a:endParaRPr>
          </a:p>
        </p:txBody>
      </p:sp>
      <p:pic>
        <p:nvPicPr>
          <p:cNvPr id="553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838575"/>
            <a:ext cx="76676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文字方塊 4"/>
          <p:cNvSpPr txBox="1">
            <a:spLocks noChangeArrowheads="1"/>
          </p:cNvSpPr>
          <p:nvPr/>
        </p:nvSpPr>
        <p:spPr bwMode="auto">
          <a:xfrm>
            <a:off x="4451350" y="5949950"/>
            <a:ext cx="4746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a:latin typeface="Calibri" panose="020F0502020204030204" pitchFamily="34" charset="0"/>
                <a:ea typeface="新細明體" panose="02020500000000000000" pitchFamily="18" charset="-120"/>
              </a:rPr>
              <a:t>Reference: Figure 12.9: RPL Route Information option (Type=3)</a:t>
            </a:r>
            <a:endParaRPr lang="zh-TW" altLang="en-US" sz="140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91056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2"/>
          <p:cNvSpPr>
            <a:spLocks noGrp="1"/>
          </p:cNvSpPr>
          <p:nvPr>
            <p:ph type="ftr" sz="quarter" idx="11"/>
          </p:nvPr>
        </p:nvSpPr>
        <p:spPr/>
        <p:txBody>
          <a:bodyPr/>
          <a:lstStyle/>
          <a:p>
            <a:pPr>
              <a:defRPr/>
            </a:pPr>
            <a:r>
              <a:rPr lang="en-US" altLang="zh-TW"/>
              <a:t>Copyright reserved 2012 (Ren-Hung Hwang)</a:t>
            </a:r>
          </a:p>
        </p:txBody>
      </p:sp>
      <p:sp>
        <p:nvSpPr>
          <p:cNvPr id="6"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29676E9-13B3-4201-8DA5-CF54BA5C62B4}" type="slidenum">
              <a:rPr kumimoji="0" lang="en-US" altLang="zh-TW">
                <a:latin typeface="Garamond" panose="02020404030301010803" pitchFamily="18" charset="0"/>
              </a:rPr>
              <a:pPr eaLnBrk="1" hangingPunct="1"/>
              <a:t>11</a:t>
            </a:fld>
            <a:endParaRPr kumimoji="0" lang="en-US" altLang="zh-TW">
              <a:latin typeface="Garamond" panose="02020404030301010803" pitchFamily="18" charset="0"/>
            </a:endParaRPr>
          </a:p>
        </p:txBody>
      </p:sp>
      <p:sp>
        <p:nvSpPr>
          <p:cNvPr id="12292" name="Rectangle 2"/>
          <p:cNvSpPr>
            <a:spLocks noGrp="1" noChangeArrowheads="1"/>
          </p:cNvSpPr>
          <p:nvPr>
            <p:ph type="title" idx="4294967295"/>
          </p:nvPr>
        </p:nvSpPr>
        <p:spPr/>
        <p:txBody>
          <a:bodyPr/>
          <a:lstStyle/>
          <a:p>
            <a:pPr eaLnBrk="1" hangingPunct="1"/>
            <a:r>
              <a:rPr lang="en-US" altLang="zh-TW" smtClean="0"/>
              <a:t>Changes from IPv4 (1/3)</a:t>
            </a:r>
          </a:p>
        </p:txBody>
      </p:sp>
      <p:graphicFrame>
        <p:nvGraphicFramePr>
          <p:cNvPr id="12293" name="Object 5"/>
          <p:cNvGraphicFramePr>
            <a:graphicFrameLocks noChangeAspect="1"/>
          </p:cNvGraphicFramePr>
          <p:nvPr/>
        </p:nvGraphicFramePr>
        <p:xfrm>
          <a:off x="1647825" y="3854450"/>
          <a:ext cx="5881688" cy="2446338"/>
        </p:xfrm>
        <a:graphic>
          <a:graphicData uri="http://schemas.openxmlformats.org/presentationml/2006/ole">
            <mc:AlternateContent xmlns:mc="http://schemas.openxmlformats.org/markup-compatibility/2006">
              <mc:Choice xmlns:v="urn:schemas-microsoft-com:vml" Requires="v">
                <p:oleObj spid="_x0000_s83004" name="Picture" r:id="rId3" imgW="3960876" imgH="1644396" progId="Word.Picture.8">
                  <p:embed/>
                </p:oleObj>
              </mc:Choice>
              <mc:Fallback>
                <p:oleObj name="Picture" r:id="rId3" imgW="3960876" imgH="164439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3854450"/>
                        <a:ext cx="588168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47"/>
          <p:cNvGraphicFramePr>
            <a:graphicFrameLocks noChangeAspect="1"/>
          </p:cNvGraphicFramePr>
          <p:nvPr/>
        </p:nvGraphicFramePr>
        <p:xfrm>
          <a:off x="1712913" y="955675"/>
          <a:ext cx="5989637" cy="3214688"/>
        </p:xfrm>
        <a:graphic>
          <a:graphicData uri="http://schemas.openxmlformats.org/presentationml/2006/ole">
            <mc:AlternateContent xmlns:mc="http://schemas.openxmlformats.org/markup-compatibility/2006">
              <mc:Choice xmlns:v="urn:schemas-microsoft-com:vml" Requires="v">
                <p:oleObj spid="_x0000_s83005" r:id="rId5" imgW="5580888" imgH="2994660" progId="Word.Picture.8">
                  <p:embed/>
                </p:oleObj>
              </mc:Choice>
              <mc:Fallback>
                <p:oleObj r:id="rId5" imgW="5580888" imgH="299466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913" y="955675"/>
                        <a:ext cx="598963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72409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defRPr/>
            </a:pPr>
            <a:r>
              <a:rPr lang="en-US" altLang="zh-TW" dirty="0"/>
              <a:t>DODAG </a:t>
            </a:r>
            <a:r>
              <a:rPr lang="en-US" altLang="zh-TW" dirty="0" smtClean="0"/>
              <a:t>Information </a:t>
            </a:r>
            <a:r>
              <a:rPr lang="en-US" altLang="zh-TW" dirty="0"/>
              <a:t>O</a:t>
            </a:r>
            <a:r>
              <a:rPr lang="en-US" altLang="zh-TW" dirty="0" smtClean="0"/>
              <a:t>ption (Type=4)</a:t>
            </a:r>
            <a:endParaRPr lang="zh-TW" altLang="en-US" dirty="0"/>
          </a:p>
        </p:txBody>
      </p:sp>
      <p:sp>
        <p:nvSpPr>
          <p:cNvPr id="3" name="投影片編號版面配置區 2"/>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583D440-F7FF-40DD-B87F-5E3D7E6FA4E5}" type="slidenum">
              <a:rPr kumimoji="0" lang="zh-TW" altLang="en-US">
                <a:latin typeface="Garamond" panose="02020404030301010803" pitchFamily="18" charset="0"/>
              </a:rPr>
              <a:pPr eaLnBrk="1" hangingPunct="1"/>
              <a:t>110</a:t>
            </a:fld>
            <a:endParaRPr kumimoji="0" lang="zh-TW" altLang="en-US">
              <a:latin typeface="Garamond" panose="02020404030301010803" pitchFamily="18" charset="0"/>
            </a:endParaRP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1484313"/>
            <a:ext cx="75311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5" name="文字方塊 4"/>
          <p:cNvSpPr txBox="1">
            <a:spLocks noChangeArrowheads="1"/>
          </p:cNvSpPr>
          <p:nvPr/>
        </p:nvSpPr>
        <p:spPr bwMode="auto">
          <a:xfrm>
            <a:off x="3995936" y="6090444"/>
            <a:ext cx="49545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dirty="0">
                <a:latin typeface="Calibri" panose="020F0502020204030204" pitchFamily="34" charset="0"/>
                <a:ea typeface="新細明體" panose="02020500000000000000" pitchFamily="18" charset="-120"/>
              </a:rPr>
              <a:t>Reference: Figure 12.8: RPL DIO base object (followed by options)</a:t>
            </a:r>
            <a:endParaRPr lang="zh-TW" altLang="en-US" sz="1400" dirty="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6528879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p:txBody>
          <a:bodyPr/>
          <a:lstStyle/>
          <a:p>
            <a:r>
              <a:rPr lang="en-US" altLang="zh-TW" smtClean="0"/>
              <a:t>RPL DIS Message</a:t>
            </a:r>
            <a:endParaRPr lang="zh-TW" altLang="en-US" smtClean="0"/>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8370888"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1078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en-US" altLang="zh-TW" smtClean="0"/>
              <a:t>Downward Routes and Destination Advertisement</a:t>
            </a:r>
            <a:endParaRPr lang="zh-TW" altLang="en-US" smtClean="0"/>
          </a:p>
        </p:txBody>
      </p:sp>
      <p:sp>
        <p:nvSpPr>
          <p:cNvPr id="59395" name="內容版面配置區 2"/>
          <p:cNvSpPr>
            <a:spLocks noGrp="1"/>
          </p:cNvSpPr>
          <p:nvPr>
            <p:ph idx="1"/>
          </p:nvPr>
        </p:nvSpPr>
        <p:spPr/>
        <p:txBody>
          <a:bodyPr/>
          <a:lstStyle/>
          <a:p>
            <a:r>
              <a:rPr lang="en-US" altLang="zh-TW" dirty="0" smtClean="0"/>
              <a:t>Nodes inform parents of their presence and reachability to descendants by sending a </a:t>
            </a:r>
            <a:r>
              <a:rPr lang="en-US" altLang="zh-TW" dirty="0" smtClean="0">
                <a:solidFill>
                  <a:srgbClr val="FF0000"/>
                </a:solidFill>
              </a:rPr>
              <a:t>DAO message</a:t>
            </a:r>
          </a:p>
          <a:p>
            <a:r>
              <a:rPr lang="en-US" altLang="zh-TW" dirty="0" smtClean="0"/>
              <a:t>Node capable of maintaining routing state </a:t>
            </a:r>
            <a:r>
              <a:rPr lang="en-US" altLang="zh-TW" dirty="0" smtClean="0">
                <a:sym typeface="Wingdings" panose="05000000000000000000" pitchFamily="2" charset="2"/>
              </a:rPr>
              <a:t></a:t>
            </a:r>
            <a:r>
              <a:rPr lang="en-US" altLang="zh-TW" dirty="0" smtClean="0"/>
              <a:t>aggregate routes</a:t>
            </a:r>
          </a:p>
          <a:p>
            <a:r>
              <a:rPr lang="en-US" altLang="zh-TW" dirty="0" smtClean="0"/>
              <a:t>Node incapable of maintaining routing state </a:t>
            </a:r>
            <a:r>
              <a:rPr lang="en-US" altLang="zh-TW" dirty="0" smtClean="0">
                <a:sym typeface="Wingdings" panose="05000000000000000000" pitchFamily="2" charset="2"/>
              </a:rPr>
              <a:t></a:t>
            </a:r>
            <a:r>
              <a:rPr lang="en-US" altLang="zh-TW" dirty="0" smtClean="0"/>
              <a:t> attach a next-hop address to the reverse route stack contained within the DAO message</a:t>
            </a:r>
            <a:endParaRPr lang="zh-TW" altLang="en-US" dirty="0" smtClean="0"/>
          </a:p>
        </p:txBody>
      </p:sp>
    </p:spTree>
    <p:extLst>
      <p:ext uri="{BB962C8B-B14F-4D97-AF65-F5344CB8AC3E}">
        <p14:creationId xmlns:p14="http://schemas.microsoft.com/office/powerpoint/2010/main" val="15781530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en-US" altLang="zh-TW" smtClean="0"/>
              <a:t>Destination Advertisement - Example</a:t>
            </a:r>
            <a:endParaRPr lang="zh-TW" altLang="en-US" smtClean="0"/>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23950"/>
            <a:ext cx="6786563"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矩形 3"/>
          <p:cNvSpPr>
            <a:spLocks noChangeArrowheads="1"/>
          </p:cNvSpPr>
          <p:nvPr/>
        </p:nvSpPr>
        <p:spPr bwMode="auto">
          <a:xfrm>
            <a:off x="1476375" y="6470650"/>
            <a:ext cx="739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600">
                <a:ea typeface="新細明體" panose="02020500000000000000" pitchFamily="18" charset="-120"/>
              </a:rPr>
              <a:t>Source: Siarhei Kuryla, Networks and Distributed Systems seminar, March 2010</a:t>
            </a:r>
            <a:endParaRPr lang="zh-TW" altLang="en-US" sz="1600">
              <a:ea typeface="新細明體" panose="02020500000000000000" pitchFamily="18" charset="-120"/>
            </a:endParaRPr>
          </a:p>
        </p:txBody>
      </p:sp>
    </p:spTree>
    <p:extLst>
      <p:ext uri="{BB962C8B-B14F-4D97-AF65-F5344CB8AC3E}">
        <p14:creationId xmlns:p14="http://schemas.microsoft.com/office/powerpoint/2010/main" val="14403474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en-US" altLang="zh-TW" smtClean="0"/>
              <a:t>DAO Message</a:t>
            </a:r>
            <a:endParaRPr lang="zh-TW" altLang="en-US" smtClean="0"/>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8485187"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834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r>
              <a:rPr lang="en-US" altLang="zh-TW" smtClean="0"/>
              <a:t>Conclusion</a:t>
            </a:r>
            <a:endParaRPr lang="zh-TW" altLang="en-US" smtClean="0"/>
          </a:p>
        </p:txBody>
      </p:sp>
      <p:sp>
        <p:nvSpPr>
          <p:cNvPr id="64515" name="內容版面配置區 2"/>
          <p:cNvSpPr>
            <a:spLocks noGrp="1"/>
          </p:cNvSpPr>
          <p:nvPr>
            <p:ph idx="1"/>
          </p:nvPr>
        </p:nvSpPr>
        <p:spPr/>
        <p:txBody>
          <a:bodyPr/>
          <a:lstStyle/>
          <a:p>
            <a:r>
              <a:rPr lang="en-US" altLang="zh-TW" sz="2800" smtClean="0"/>
              <a:t>Optimized for many-to-one and one-to-many traffic patterns</a:t>
            </a:r>
          </a:p>
          <a:p>
            <a:r>
              <a:rPr lang="en-US" altLang="zh-TW" sz="2800" smtClean="0"/>
              <a:t>Routing state is minimized: stateless nodes have to store only instance(s) configuration parameters and a list of parent nodes</a:t>
            </a:r>
          </a:p>
          <a:p>
            <a:r>
              <a:rPr lang="en-US" altLang="zh-TW" sz="2800" smtClean="0"/>
              <a:t>Takes into account both link and node properties when choosing paths</a:t>
            </a:r>
          </a:p>
          <a:p>
            <a:r>
              <a:rPr lang="en-US" altLang="zh-TW" sz="2800" smtClean="0"/>
              <a:t>Link failures does not trigger global network re-optimization</a:t>
            </a:r>
            <a:endParaRPr lang="zh-TW" altLang="en-US" sz="2800" smtClean="0"/>
          </a:p>
        </p:txBody>
      </p:sp>
    </p:spTree>
    <p:extLst>
      <p:ext uri="{BB962C8B-B14F-4D97-AF65-F5344CB8AC3E}">
        <p14:creationId xmlns:p14="http://schemas.microsoft.com/office/powerpoint/2010/main" val="41829308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p:txBody>
          <a:bodyPr/>
          <a:lstStyle/>
          <a:p>
            <a:pPr eaLnBrk="1" hangingPunct="1"/>
            <a:r>
              <a:rPr lang="en-US" altLang="zh-TW" sz="5400" smtClean="0"/>
              <a:t>CoAP: </a:t>
            </a:r>
            <a:r>
              <a:rPr lang="en-US" altLang="zh-TW" sz="4800" smtClean="0">
                <a:ea typeface="新細明體" panose="02020500000000000000" pitchFamily="18" charset="-120"/>
              </a:rPr>
              <a:t>Constrained Application Protocol </a:t>
            </a:r>
            <a:endParaRPr lang="zh-TW" altLang="en-US" sz="4800" smtClean="0"/>
          </a:p>
        </p:txBody>
      </p:sp>
      <p:sp>
        <p:nvSpPr>
          <p:cNvPr id="4099" name="副標題 2"/>
          <p:cNvSpPr>
            <a:spLocks noGrp="1"/>
          </p:cNvSpPr>
          <p:nvPr>
            <p:ph type="subTitle" idx="1"/>
          </p:nvPr>
        </p:nvSpPr>
        <p:spPr/>
        <p:txBody>
          <a:bodyPr/>
          <a:lstStyle/>
          <a:p>
            <a:pPr algn="ctr" eaLnBrk="1" hangingPunct="1"/>
            <a:r>
              <a:rPr lang="zh-TW" altLang="en-US" smtClean="0"/>
              <a:t>黃仁竑 教授</a:t>
            </a:r>
            <a:endParaRPr lang="en-US" altLang="zh-TW" smtClean="0"/>
          </a:p>
          <a:p>
            <a:pPr algn="ctr" eaLnBrk="1" hangingPunct="1"/>
            <a:r>
              <a:rPr lang="zh-TW" altLang="en-US" smtClean="0"/>
              <a:t>國立中正大學資工系</a:t>
            </a:r>
          </a:p>
        </p:txBody>
      </p:sp>
    </p:spTree>
    <p:extLst>
      <p:ext uri="{BB962C8B-B14F-4D97-AF65-F5344CB8AC3E}">
        <p14:creationId xmlns:p14="http://schemas.microsoft.com/office/powerpoint/2010/main" val="38355660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zh-TW" smtClean="0"/>
              <a:t>CoAP</a:t>
            </a:r>
          </a:p>
        </p:txBody>
      </p:sp>
      <p:sp>
        <p:nvSpPr>
          <p:cNvPr id="29699" name="Content Placeholder 2"/>
          <p:cNvSpPr>
            <a:spLocks noGrp="1"/>
          </p:cNvSpPr>
          <p:nvPr>
            <p:ph idx="1"/>
          </p:nvPr>
        </p:nvSpPr>
        <p:spPr/>
        <p:txBody>
          <a:bodyPr/>
          <a:lstStyle/>
          <a:p>
            <a:pPr eaLnBrk="1" hangingPunct="1">
              <a:defRPr/>
            </a:pPr>
            <a:r>
              <a:rPr lang="en-US" dirty="0" smtClean="0">
                <a:ea typeface="新細明體" pitchFamily="18" charset="-120"/>
              </a:rPr>
              <a:t>The Constrained Application Protocol (</a:t>
            </a:r>
            <a:r>
              <a:rPr lang="en-US" dirty="0" err="1" smtClean="0">
                <a:ea typeface="新細明體" pitchFamily="18" charset="-120"/>
              </a:rPr>
              <a:t>CoAP</a:t>
            </a:r>
            <a:r>
              <a:rPr lang="en-US" dirty="0" smtClean="0">
                <a:ea typeface="新細明體" pitchFamily="18" charset="-120"/>
              </a:rPr>
              <a:t>) is defined by IETF </a:t>
            </a:r>
            <a:r>
              <a:rPr lang="en-US" dirty="0" err="1" smtClean="0">
                <a:ea typeface="新細明體" pitchFamily="18" charset="-120"/>
              </a:rPr>
              <a:t>CoRE</a:t>
            </a:r>
            <a:r>
              <a:rPr lang="en-US" dirty="0" smtClean="0">
                <a:ea typeface="新細明體" pitchFamily="18" charset="-120"/>
              </a:rPr>
              <a:t> WG for the </a:t>
            </a:r>
            <a:r>
              <a:rPr lang="en-US" dirty="0">
                <a:ea typeface="新細明體" pitchFamily="18" charset="-120"/>
              </a:rPr>
              <a:t>m</a:t>
            </a:r>
            <a:r>
              <a:rPr lang="en-US" dirty="0" smtClean="0">
                <a:ea typeface="新細明體" pitchFamily="18" charset="-120"/>
              </a:rPr>
              <a:t>anipulation of resources on a device</a:t>
            </a:r>
            <a:r>
              <a:rPr lang="en-US" dirty="0">
                <a:ea typeface="新細明體" pitchFamily="18" charset="-120"/>
              </a:rPr>
              <a:t> </a:t>
            </a:r>
            <a:r>
              <a:rPr lang="en-US" dirty="0" smtClean="0">
                <a:ea typeface="新細明體" pitchFamily="18" charset="-120"/>
              </a:rPr>
              <a:t>that is on the </a:t>
            </a:r>
            <a:r>
              <a:rPr lang="en-US" dirty="0" smtClean="0">
                <a:solidFill>
                  <a:srgbClr val="FF0000"/>
                </a:solidFill>
                <a:ea typeface="新細明體" pitchFamily="18" charset="-120"/>
              </a:rPr>
              <a:t>constrained IP networks</a:t>
            </a:r>
            <a:r>
              <a:rPr lang="en-US" dirty="0" smtClean="0">
                <a:ea typeface="新細明體" pitchFamily="18" charset="-120"/>
              </a:rPr>
              <a:t>.</a:t>
            </a:r>
          </a:p>
          <a:p>
            <a:pPr marL="0" indent="0" eaLnBrk="1" hangingPunct="1">
              <a:buFont typeface="Arial" pitchFamily="34" charset="0"/>
              <a:buNone/>
              <a:defRPr/>
            </a:pPr>
            <a:endParaRPr lang="en-US" dirty="0" smtClean="0">
              <a:ea typeface="新細明體" pitchFamily="18" charset="-120"/>
            </a:endParaRPr>
          </a:p>
        </p:txBody>
      </p:sp>
      <p:sp>
        <p:nvSpPr>
          <p:cNvPr id="2" name="Slide Number Placeholder 1"/>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7A461F8-667D-42A4-B3CC-DD0339376B69}" type="slidenum">
              <a:rPr kumimoji="0" lang="zh-TW" altLang="en-US">
                <a:latin typeface="Garamond" panose="02020404030301010803" pitchFamily="18" charset="0"/>
              </a:rPr>
              <a:pPr eaLnBrk="1" hangingPunct="1"/>
              <a:t>117</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12803524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smtClean="0"/>
              <a:t>What CoAP is (and is not)</a:t>
            </a:r>
            <a:endParaRPr lang="zh-TW" altLang="en-US" smtClean="0"/>
          </a:p>
        </p:txBody>
      </p:sp>
      <p:sp>
        <p:nvSpPr>
          <p:cNvPr id="6147" name="內容版面配置區 2"/>
          <p:cNvSpPr>
            <a:spLocks noGrp="1"/>
          </p:cNvSpPr>
          <p:nvPr>
            <p:ph idx="1"/>
          </p:nvPr>
        </p:nvSpPr>
        <p:spPr>
          <a:xfrm>
            <a:off x="457200" y="1196975"/>
            <a:ext cx="8229600" cy="4933950"/>
          </a:xfrm>
        </p:spPr>
        <p:txBody>
          <a:bodyPr/>
          <a:lstStyle/>
          <a:p>
            <a:r>
              <a:rPr lang="en-US" altLang="zh-TW" smtClean="0"/>
              <a:t>CoAP is </a:t>
            </a:r>
          </a:p>
          <a:p>
            <a:pPr lvl="1"/>
            <a:r>
              <a:rPr lang="en-US" altLang="zh-TW" smtClean="0"/>
              <a:t>A RESTful protocol </a:t>
            </a:r>
          </a:p>
          <a:p>
            <a:pPr lvl="1"/>
            <a:r>
              <a:rPr lang="en-US" altLang="zh-TW" smtClean="0"/>
              <a:t>Both synchronous and asynchronous </a:t>
            </a:r>
          </a:p>
          <a:p>
            <a:pPr lvl="1"/>
            <a:r>
              <a:rPr lang="en-US" altLang="zh-TW" smtClean="0"/>
              <a:t>For constrained devices and networks </a:t>
            </a:r>
          </a:p>
          <a:p>
            <a:pPr lvl="1"/>
            <a:r>
              <a:rPr lang="en-US" altLang="zh-TW" smtClean="0"/>
              <a:t>Specialized for M2M applications </a:t>
            </a:r>
          </a:p>
          <a:p>
            <a:pPr lvl="1"/>
            <a:r>
              <a:rPr lang="en-US" altLang="zh-TW" smtClean="0"/>
              <a:t>Easy to proxy to/from HTTP </a:t>
            </a:r>
          </a:p>
          <a:p>
            <a:r>
              <a:rPr lang="en-US" altLang="zh-TW" smtClean="0"/>
              <a:t>CoAP is not </a:t>
            </a:r>
          </a:p>
          <a:p>
            <a:pPr lvl="1"/>
            <a:r>
              <a:rPr lang="en-US" altLang="zh-TW" smtClean="0"/>
              <a:t>A replacement for HTTP </a:t>
            </a:r>
          </a:p>
          <a:p>
            <a:pPr lvl="1"/>
            <a:r>
              <a:rPr lang="en-US" altLang="zh-TW" smtClean="0"/>
              <a:t>General HTTP compression </a:t>
            </a:r>
          </a:p>
          <a:p>
            <a:pPr lvl="1"/>
            <a:r>
              <a:rPr lang="en-US" altLang="zh-TW" smtClean="0"/>
              <a:t>Separate from the web </a:t>
            </a:r>
          </a:p>
        </p:txBody>
      </p:sp>
    </p:spTree>
    <p:extLst>
      <p:ext uri="{BB962C8B-B14F-4D97-AF65-F5344CB8AC3E}">
        <p14:creationId xmlns:p14="http://schemas.microsoft.com/office/powerpoint/2010/main" val="17610236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zh-TW" dirty="0" err="1" smtClean="0">
                <a:ea typeface="新細明體" panose="02020500000000000000" pitchFamily="18" charset="-120"/>
              </a:rPr>
              <a:t>CoRE</a:t>
            </a:r>
            <a:r>
              <a:rPr lang="en-US" altLang="zh-TW" dirty="0" smtClean="0">
                <a:ea typeface="新細明體" panose="02020500000000000000" pitchFamily="18" charset="-120"/>
              </a:rPr>
              <a:t> Documents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6A5FB70-5B9A-410C-8378-2756849F24B7}" type="slidenum">
              <a:rPr kumimoji="0" lang="zh-TW" altLang="en-US">
                <a:latin typeface="Garamond" panose="02020404030301010803" pitchFamily="18" charset="0"/>
              </a:rPr>
              <a:pPr eaLnBrk="1" hangingPunct="1"/>
              <a:t>119</a:t>
            </a:fld>
            <a:endParaRPr kumimoji="0" lang="zh-TW" altLang="en-US">
              <a:latin typeface="Garamond" panose="02020404030301010803" pitchFamily="18" charset="0"/>
            </a:endParaRPr>
          </a:p>
        </p:txBody>
      </p:sp>
      <p:sp>
        <p:nvSpPr>
          <p:cNvPr id="7198" name="Rectangle 1"/>
          <p:cNvSpPr>
            <a:spLocks noChangeArrowheads="1"/>
          </p:cNvSpPr>
          <p:nvPr/>
        </p:nvSpPr>
        <p:spPr bwMode="auto">
          <a:xfrm>
            <a:off x="457200" y="328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spcBef>
                <a:spcPct val="0"/>
              </a:spcBef>
              <a:buClrTx/>
              <a:buSzTx/>
              <a:buFontTx/>
              <a:buNone/>
            </a:pPr>
            <a:endParaRPr lang="en-US" altLang="zh-TW" sz="1800">
              <a:ea typeface="新細明體" panose="02020500000000000000" pitchFamily="18"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040673461"/>
              </p:ext>
            </p:extLst>
          </p:nvPr>
        </p:nvGraphicFramePr>
        <p:xfrm>
          <a:off x="539552" y="1763396"/>
          <a:ext cx="8208913" cy="3205480"/>
        </p:xfrm>
        <a:graphic>
          <a:graphicData uri="http://schemas.openxmlformats.org/drawingml/2006/table">
            <a:tbl>
              <a:tblPr firstRow="1" bandRow="1">
                <a:tableStyleId>{93296810-A885-4BE3-A3E7-6D5BEEA58F35}</a:tableStyleId>
              </a:tblPr>
              <a:tblGrid>
                <a:gridCol w="1358233">
                  <a:extLst>
                    <a:ext uri="{9D8B030D-6E8A-4147-A177-3AD203B41FA5}">
                      <a16:colId xmlns:a16="http://schemas.microsoft.com/office/drawing/2014/main" val="20000"/>
                    </a:ext>
                  </a:extLst>
                </a:gridCol>
                <a:gridCol w="4295076">
                  <a:extLst>
                    <a:ext uri="{9D8B030D-6E8A-4147-A177-3AD203B41FA5}">
                      <a16:colId xmlns:a16="http://schemas.microsoft.com/office/drawing/2014/main" val="20001"/>
                    </a:ext>
                  </a:extLst>
                </a:gridCol>
                <a:gridCol w="1331467">
                  <a:extLst>
                    <a:ext uri="{9D8B030D-6E8A-4147-A177-3AD203B41FA5}">
                      <a16:colId xmlns:a16="http://schemas.microsoft.com/office/drawing/2014/main" val="20002"/>
                    </a:ext>
                  </a:extLst>
                </a:gridCol>
                <a:gridCol w="1224137">
                  <a:extLst>
                    <a:ext uri="{9D8B030D-6E8A-4147-A177-3AD203B41FA5}">
                      <a16:colId xmlns:a16="http://schemas.microsoft.com/office/drawing/2014/main" val="20003"/>
                    </a:ext>
                  </a:extLst>
                </a:gridCol>
              </a:tblGrid>
              <a:tr h="370840">
                <a:tc>
                  <a:txBody>
                    <a:bodyPr/>
                    <a:lstStyle/>
                    <a:p>
                      <a:r>
                        <a:rPr lang="en-US" altLang="zh-TW" dirty="0" smtClean="0"/>
                        <a:t>Number</a:t>
                      </a:r>
                      <a:endParaRPr lang="zh-TW" altLang="en-US" dirty="0"/>
                    </a:p>
                  </a:txBody>
                  <a:tcPr/>
                </a:tc>
                <a:tc>
                  <a:txBody>
                    <a:bodyPr/>
                    <a:lstStyle/>
                    <a:p>
                      <a:r>
                        <a:rPr lang="en-US" altLang="zh-TW" dirty="0" smtClean="0"/>
                        <a:t>Title</a:t>
                      </a:r>
                      <a:endParaRPr lang="zh-TW" altLang="en-US" dirty="0"/>
                    </a:p>
                  </a:txBody>
                  <a:tcPr/>
                </a:tc>
                <a:tc>
                  <a:txBody>
                    <a:bodyPr/>
                    <a:lstStyle/>
                    <a:p>
                      <a:r>
                        <a:rPr lang="en-US" altLang="zh-TW" dirty="0" smtClean="0"/>
                        <a:t>Date</a:t>
                      </a:r>
                      <a:endParaRPr lang="zh-TW" altLang="en-US" dirty="0"/>
                    </a:p>
                  </a:txBody>
                  <a:tcPr/>
                </a:tc>
                <a:tc>
                  <a:txBody>
                    <a:bodyPr/>
                    <a:lstStyle/>
                    <a:p>
                      <a:r>
                        <a:rPr lang="en-US" altLang="zh-TW" dirty="0" smtClean="0"/>
                        <a:t>Status</a:t>
                      </a:r>
                      <a:endParaRPr lang="zh-TW" altLang="en-US" dirty="0"/>
                    </a:p>
                  </a:txBody>
                  <a:tcPr/>
                </a:tc>
                <a:extLst>
                  <a:ext uri="{0D108BD9-81ED-4DB2-BD59-A6C34878D82A}">
                    <a16:rowId xmlns:a16="http://schemas.microsoft.com/office/drawing/2014/main" val="10000"/>
                  </a:ext>
                </a:extLst>
              </a:tr>
              <a:tr h="370840">
                <a:tc>
                  <a:txBody>
                    <a:bodyPr/>
                    <a:lstStyle/>
                    <a:p>
                      <a:r>
                        <a:rPr lang="en-US" altLang="zh-TW" dirty="0" smtClean="0"/>
                        <a:t>RFC 7252</a:t>
                      </a:r>
                      <a:endParaRPr lang="zh-TW" altLang="en-US" dirty="0"/>
                    </a:p>
                  </a:txBody>
                  <a:tcPr/>
                </a:tc>
                <a:tc>
                  <a:txBody>
                    <a:bodyPr/>
                    <a:lstStyle/>
                    <a:p>
                      <a:r>
                        <a:rPr lang="en-US" altLang="zh-TW" dirty="0" smtClean="0"/>
                        <a:t>The Constrained Application Protocol (</a:t>
                      </a:r>
                      <a:r>
                        <a:rPr lang="en-US" altLang="zh-TW" dirty="0" err="1" smtClean="0"/>
                        <a:t>CoAP</a:t>
                      </a:r>
                      <a:r>
                        <a:rPr lang="en-US" altLang="zh-TW" dirty="0" smtClean="0"/>
                        <a:t>)</a:t>
                      </a:r>
                      <a:endParaRPr lang="zh-TW" altLang="en-US" dirty="0"/>
                    </a:p>
                  </a:txBody>
                  <a:tcPr/>
                </a:tc>
                <a:tc>
                  <a:txBody>
                    <a:bodyPr/>
                    <a:lstStyle/>
                    <a:p>
                      <a:r>
                        <a:rPr lang="en-US" altLang="zh-TW" dirty="0" smtClean="0"/>
                        <a:t>June 2014</a:t>
                      </a:r>
                      <a:endParaRPr lang="zh-TW" altLang="en-US" dirty="0"/>
                    </a:p>
                  </a:txBody>
                  <a:tcPr/>
                </a:tc>
                <a:tc>
                  <a:txBody>
                    <a:bodyPr/>
                    <a:lstStyle/>
                    <a:p>
                      <a:r>
                        <a:rPr lang="en-US" altLang="zh-TW" dirty="0" smtClean="0"/>
                        <a:t>Proposed Standard</a:t>
                      </a:r>
                      <a:endParaRPr lang="zh-TW" altLang="en-US" dirty="0"/>
                    </a:p>
                  </a:txBody>
                  <a:tcPr/>
                </a:tc>
                <a:extLst>
                  <a:ext uri="{0D108BD9-81ED-4DB2-BD59-A6C34878D82A}">
                    <a16:rowId xmlns:a16="http://schemas.microsoft.com/office/drawing/2014/main" val="10001"/>
                  </a:ext>
                </a:extLst>
              </a:tr>
              <a:tr h="370840">
                <a:tc>
                  <a:txBody>
                    <a:bodyPr/>
                    <a:lstStyle/>
                    <a:p>
                      <a:r>
                        <a:rPr lang="en-US" altLang="zh-TW" dirty="0" smtClean="0"/>
                        <a:t>RFC 7390</a:t>
                      </a:r>
                      <a:endParaRPr lang="zh-TW" altLang="en-US" dirty="0"/>
                    </a:p>
                  </a:txBody>
                  <a:tcPr/>
                </a:tc>
                <a:tc>
                  <a:txBody>
                    <a:bodyPr/>
                    <a:lstStyle/>
                    <a:p>
                      <a:r>
                        <a:rPr lang="en-US" altLang="zh-TW" dirty="0" smtClean="0"/>
                        <a:t>Group Communication for the Constrained Application Protocol (</a:t>
                      </a:r>
                      <a:r>
                        <a:rPr lang="en-US" altLang="zh-TW" dirty="0" err="1" smtClean="0"/>
                        <a:t>CoAP</a:t>
                      </a:r>
                      <a:r>
                        <a:rPr lang="en-US" altLang="zh-TW" dirty="0" smtClean="0"/>
                        <a:t>)</a:t>
                      </a:r>
                      <a:endParaRPr lang="zh-TW" altLang="en-US" dirty="0"/>
                    </a:p>
                  </a:txBody>
                  <a:tcPr/>
                </a:tc>
                <a:tc>
                  <a:txBody>
                    <a:bodyPr/>
                    <a:lstStyle/>
                    <a:p>
                      <a:r>
                        <a:rPr lang="en-US" altLang="zh-TW" dirty="0" smtClean="0"/>
                        <a:t>October 2014</a:t>
                      </a:r>
                      <a:endParaRPr lang="zh-TW" altLang="en-US" dirty="0"/>
                    </a:p>
                  </a:txBody>
                  <a:tcPr/>
                </a:tc>
                <a:tc>
                  <a:txBody>
                    <a:bodyPr/>
                    <a:lstStyle/>
                    <a:p>
                      <a:r>
                        <a:rPr lang="en-US" altLang="zh-TW" dirty="0" smtClean="0"/>
                        <a:t>Experimental</a:t>
                      </a:r>
                      <a:endParaRPr lang="zh-TW" altLang="en-US" dirty="0"/>
                    </a:p>
                  </a:txBody>
                  <a:tcPr/>
                </a:tc>
                <a:extLst>
                  <a:ext uri="{0D108BD9-81ED-4DB2-BD59-A6C34878D82A}">
                    <a16:rowId xmlns:a16="http://schemas.microsoft.com/office/drawing/2014/main" val="10002"/>
                  </a:ext>
                </a:extLst>
              </a:tr>
              <a:tr h="370840">
                <a:tc>
                  <a:txBody>
                    <a:bodyPr/>
                    <a:lstStyle/>
                    <a:p>
                      <a:r>
                        <a:rPr lang="en-US" altLang="zh-TW" dirty="0" smtClean="0"/>
                        <a:t>RFC 7641</a:t>
                      </a:r>
                      <a:endParaRPr lang="zh-TW" altLang="en-US" dirty="0"/>
                    </a:p>
                  </a:txBody>
                  <a:tcPr/>
                </a:tc>
                <a:tc>
                  <a:txBody>
                    <a:bodyPr/>
                    <a:lstStyle/>
                    <a:p>
                      <a:r>
                        <a:rPr lang="en-US" altLang="zh-TW" dirty="0" smtClean="0"/>
                        <a:t>Observing Resources in the Constrained Application Protocol (</a:t>
                      </a:r>
                      <a:r>
                        <a:rPr lang="en-US" altLang="zh-TW" dirty="0" err="1" smtClean="0"/>
                        <a:t>CoAP</a:t>
                      </a:r>
                      <a:r>
                        <a:rPr lang="en-US" altLang="zh-TW" dirty="0" smtClean="0"/>
                        <a:t>)</a:t>
                      </a:r>
                      <a:endParaRPr lang="zh-TW" altLang="en-US" dirty="0"/>
                    </a:p>
                  </a:txBody>
                  <a:tcPr/>
                </a:tc>
                <a:tc>
                  <a:txBody>
                    <a:bodyPr/>
                    <a:lstStyle/>
                    <a:p>
                      <a:r>
                        <a:rPr lang="en-US" altLang="zh-TW" dirty="0" smtClean="0"/>
                        <a:t>September 2015</a:t>
                      </a:r>
                      <a:endParaRPr lang="zh-TW" altLang="en-US" dirty="0"/>
                    </a:p>
                  </a:txBody>
                  <a:tcPr/>
                </a:tc>
                <a:tc>
                  <a:txBody>
                    <a:bodyPr/>
                    <a:lstStyle/>
                    <a:p>
                      <a:r>
                        <a:rPr lang="en-US" altLang="zh-TW" dirty="0" smtClean="0"/>
                        <a:t>Proposed Standard</a:t>
                      </a:r>
                      <a:endParaRPr lang="zh-TW" altLang="en-US" dirty="0"/>
                    </a:p>
                  </a:txBody>
                  <a:tcPr/>
                </a:tc>
                <a:extLst>
                  <a:ext uri="{0D108BD9-81ED-4DB2-BD59-A6C34878D82A}">
                    <a16:rowId xmlns:a16="http://schemas.microsoft.com/office/drawing/2014/main" val="10003"/>
                  </a:ext>
                </a:extLst>
              </a:tr>
              <a:tr h="370840">
                <a:tc>
                  <a:txBody>
                    <a:bodyPr/>
                    <a:lstStyle/>
                    <a:p>
                      <a:r>
                        <a:rPr lang="en-US" altLang="zh-TW" dirty="0" smtClean="0"/>
                        <a:t>RFC 7650</a:t>
                      </a:r>
                      <a:endParaRPr lang="zh-TW" altLang="en-US" dirty="0"/>
                    </a:p>
                  </a:txBody>
                  <a:tcPr/>
                </a:tc>
                <a:tc>
                  <a:txBody>
                    <a:bodyPr/>
                    <a:lstStyle/>
                    <a:p>
                      <a:r>
                        <a:rPr lang="en-US" altLang="zh-TW" dirty="0" smtClean="0"/>
                        <a:t>A Constrained Application Protocol (</a:t>
                      </a:r>
                      <a:r>
                        <a:rPr lang="en-US" altLang="zh-TW" dirty="0" err="1" smtClean="0"/>
                        <a:t>CoAP</a:t>
                      </a:r>
                      <a:r>
                        <a:rPr lang="en-US" altLang="zh-TW" dirty="0" smtClean="0"/>
                        <a:t>) Usage for </a:t>
                      </a:r>
                      <a:r>
                        <a:rPr lang="en-US" altLang="zh-TW" dirty="0" err="1" smtClean="0"/>
                        <a:t>REsource</a:t>
                      </a:r>
                      <a:r>
                        <a:rPr lang="en-US" altLang="zh-TW" dirty="0" smtClean="0"/>
                        <a:t> </a:t>
                      </a:r>
                      <a:r>
                        <a:rPr lang="en-US" altLang="zh-TW" dirty="0" err="1" smtClean="0"/>
                        <a:t>LOcation</a:t>
                      </a:r>
                      <a:r>
                        <a:rPr lang="en-US" altLang="zh-TW" dirty="0" smtClean="0"/>
                        <a:t> And Discovery (RELOAD)</a:t>
                      </a:r>
                      <a:endParaRPr lang="zh-TW" altLang="en-US" dirty="0"/>
                    </a:p>
                  </a:txBody>
                  <a:tcPr/>
                </a:tc>
                <a:tc>
                  <a:txBody>
                    <a:bodyPr/>
                    <a:lstStyle/>
                    <a:p>
                      <a:r>
                        <a:rPr lang="en-US" altLang="zh-TW" dirty="0" smtClean="0"/>
                        <a:t>September 2015</a:t>
                      </a:r>
                      <a:endParaRPr lang="zh-TW" altLang="en-US" dirty="0"/>
                    </a:p>
                  </a:txBody>
                  <a:tcPr/>
                </a:tc>
                <a:tc>
                  <a:txBody>
                    <a:bodyPr/>
                    <a:lstStyle/>
                    <a:p>
                      <a:r>
                        <a:rPr lang="en-US" altLang="zh-TW" dirty="0" smtClean="0"/>
                        <a:t>Proposed Standard</a:t>
                      </a:r>
                      <a:endParaRPr lang="zh-TW" alt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639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pPr>
              <a:defRPr/>
            </a:pPr>
            <a:r>
              <a:rPr lang="en-US" altLang="zh-TW"/>
              <a:t>Copyright reserved 2012 (Ren-Hung Hwang)</a:t>
            </a:r>
          </a:p>
        </p:txBody>
      </p:sp>
      <p:sp>
        <p:nvSpPr>
          <p:cNvPr id="5" name="投影片編號版面配置區 5"/>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8E1840C-AC3F-47A0-86B8-17BBBFAD36CE}" type="slidenum">
              <a:rPr kumimoji="0" lang="en-US" altLang="zh-TW">
                <a:latin typeface="Garamond" panose="02020404030301010803" pitchFamily="18" charset="0"/>
              </a:rPr>
              <a:pPr eaLnBrk="1" hangingPunct="1"/>
              <a:t>12</a:t>
            </a:fld>
            <a:endParaRPr kumimoji="0" lang="en-US" altLang="zh-TW">
              <a:latin typeface="Garamond" panose="02020404030301010803" pitchFamily="18" charset="0"/>
            </a:endParaRPr>
          </a:p>
        </p:txBody>
      </p:sp>
      <p:sp>
        <p:nvSpPr>
          <p:cNvPr id="13316" name="Rectangle 2"/>
          <p:cNvSpPr>
            <a:spLocks noGrp="1" noChangeArrowheads="1"/>
          </p:cNvSpPr>
          <p:nvPr>
            <p:ph type="title"/>
          </p:nvPr>
        </p:nvSpPr>
        <p:spPr/>
        <p:txBody>
          <a:bodyPr/>
          <a:lstStyle/>
          <a:p>
            <a:pPr eaLnBrk="1" hangingPunct="1"/>
            <a:r>
              <a:rPr lang="en-US" altLang="zh-TW" smtClean="0"/>
              <a:t>Changes from IPv4 (2/3)</a:t>
            </a:r>
          </a:p>
        </p:txBody>
      </p:sp>
      <p:sp>
        <p:nvSpPr>
          <p:cNvPr id="13317" name="Rectangle 3"/>
          <p:cNvSpPr>
            <a:spLocks noGrp="1" noChangeArrowheads="1"/>
          </p:cNvSpPr>
          <p:nvPr>
            <p:ph type="body" idx="1"/>
          </p:nvPr>
        </p:nvSpPr>
        <p:spPr>
          <a:xfrm>
            <a:off x="434975" y="1638300"/>
            <a:ext cx="7772400" cy="4114800"/>
          </a:xfrm>
        </p:spPr>
        <p:txBody>
          <a:bodyPr/>
          <a:lstStyle/>
          <a:p>
            <a:pPr eaLnBrk="1" hangingPunct="1"/>
            <a:r>
              <a:rPr lang="en-US" altLang="zh-TW" sz="2800" smtClean="0"/>
              <a:t>Expanded Addressing Capabilities </a:t>
            </a:r>
          </a:p>
          <a:p>
            <a:pPr lvl="1" eaLnBrk="1" hangingPunct="1"/>
            <a:r>
              <a:rPr lang="en-US" altLang="zh-TW" sz="2400" smtClean="0"/>
              <a:t>from 32 bits to 128 bits (more level and nodes)</a:t>
            </a:r>
          </a:p>
          <a:p>
            <a:pPr lvl="1" eaLnBrk="1" hangingPunct="1"/>
            <a:r>
              <a:rPr lang="en-US" altLang="zh-TW" sz="2400" smtClean="0"/>
              <a:t>improve multicast routing (“scope” field)</a:t>
            </a:r>
          </a:p>
          <a:p>
            <a:pPr lvl="1" eaLnBrk="1" hangingPunct="1"/>
            <a:r>
              <a:rPr lang="en-US" altLang="zh-TW" sz="2400" smtClean="0"/>
              <a:t>“anycast address”: send a packet to any one of a group of nodes</a:t>
            </a:r>
          </a:p>
          <a:p>
            <a:pPr eaLnBrk="1" hangingPunct="1"/>
            <a:r>
              <a:rPr lang="en-US" altLang="zh-TW" sz="2800" smtClean="0"/>
              <a:t>Header Format Simplification</a:t>
            </a:r>
          </a:p>
          <a:p>
            <a:pPr lvl="1" eaLnBrk="1" hangingPunct="1"/>
            <a:r>
              <a:rPr lang="en-US" altLang="zh-TW" sz="2400" smtClean="0"/>
              <a:t>reduce bandwidth cost</a:t>
            </a:r>
          </a:p>
          <a:p>
            <a:pPr eaLnBrk="1" hangingPunct="1"/>
            <a:r>
              <a:rPr lang="en-US" altLang="zh-TW" sz="2800" smtClean="0"/>
              <a:t>Extensions </a:t>
            </a:r>
          </a:p>
          <a:p>
            <a:pPr lvl="1" eaLnBrk="1" hangingPunct="1"/>
            <a:r>
              <a:rPr lang="en-US" altLang="zh-TW" sz="2400" smtClean="0"/>
              <a:t>more flexibility</a:t>
            </a:r>
          </a:p>
        </p:txBody>
      </p:sp>
    </p:spTree>
    <p:extLst>
      <p:ext uri="{BB962C8B-B14F-4D97-AF65-F5344CB8AC3E}">
        <p14:creationId xmlns:p14="http://schemas.microsoft.com/office/powerpoint/2010/main" val="22700552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269875"/>
            <a:ext cx="8229600" cy="1143000"/>
          </a:xfrm>
        </p:spPr>
        <p:txBody>
          <a:bodyPr/>
          <a:lstStyle/>
          <a:p>
            <a:r>
              <a:rPr lang="en-US" altLang="zh-TW" smtClean="0"/>
              <a:t>Constrained IP Networks</a:t>
            </a:r>
          </a:p>
        </p:txBody>
      </p:sp>
      <p:sp>
        <p:nvSpPr>
          <p:cNvPr id="8195" name="Content Placeholder 2"/>
          <p:cNvSpPr>
            <a:spLocks noGrp="1"/>
          </p:cNvSpPr>
          <p:nvPr>
            <p:ph idx="1"/>
          </p:nvPr>
        </p:nvSpPr>
        <p:spPr>
          <a:xfrm>
            <a:off x="468313" y="1268413"/>
            <a:ext cx="8229600" cy="4525962"/>
          </a:xfrm>
        </p:spPr>
        <p:txBody>
          <a:bodyPr/>
          <a:lstStyle/>
          <a:p>
            <a:r>
              <a:rPr lang="en-US" altLang="zh-TW" sz="2000" dirty="0" smtClean="0"/>
              <a:t>A constrained IP network has </a:t>
            </a:r>
            <a:r>
              <a:rPr lang="en-US" altLang="zh-TW" sz="2000" dirty="0" smtClean="0">
                <a:solidFill>
                  <a:srgbClr val="FF0000"/>
                </a:solidFill>
              </a:rPr>
              <a:t>limited packet sizes</a:t>
            </a:r>
            <a:r>
              <a:rPr lang="en-US" altLang="zh-TW" sz="2000" dirty="0" smtClean="0"/>
              <a:t>, may exhibit a high degree of </a:t>
            </a:r>
            <a:r>
              <a:rPr lang="en-US" altLang="zh-TW" sz="2000" dirty="0" smtClean="0">
                <a:solidFill>
                  <a:srgbClr val="FF0000"/>
                </a:solidFill>
              </a:rPr>
              <a:t>packet loss</a:t>
            </a:r>
            <a:r>
              <a:rPr lang="en-US" altLang="zh-TW" sz="2000" dirty="0" smtClean="0"/>
              <a:t>, and may have a substantial number of devices that may be </a:t>
            </a:r>
            <a:r>
              <a:rPr lang="en-US" altLang="zh-TW" sz="2000" dirty="0" smtClean="0">
                <a:solidFill>
                  <a:srgbClr val="FF0000"/>
                </a:solidFill>
              </a:rPr>
              <a:t>powered off </a:t>
            </a:r>
            <a:r>
              <a:rPr lang="en-US" altLang="zh-TW" sz="2000" dirty="0" smtClean="0"/>
              <a:t>at any point in time but </a:t>
            </a:r>
            <a:r>
              <a:rPr lang="en-US" altLang="zh-TW" sz="2000" dirty="0" smtClean="0">
                <a:solidFill>
                  <a:srgbClr val="FF0000"/>
                </a:solidFill>
              </a:rPr>
              <a:t>periodically "wake up" </a:t>
            </a:r>
            <a:r>
              <a:rPr lang="en-US" altLang="zh-TW" sz="2000" dirty="0" smtClean="0"/>
              <a:t>for brief periods of time.</a:t>
            </a:r>
          </a:p>
          <a:p>
            <a:r>
              <a:rPr lang="en-US" altLang="zh-TW" sz="2000" dirty="0" smtClean="0"/>
              <a:t>These networks and the nodes within them are characterized by severe limits on throughput, available power, and particularly on the complexity that can be supported with limited code size and limited RAM per node.</a:t>
            </a:r>
          </a:p>
          <a:p>
            <a:r>
              <a:rPr lang="en-US" altLang="zh-TW" sz="2000" dirty="0" smtClean="0"/>
              <a:t>Low-Power Wireless Personal Area Networks (</a:t>
            </a:r>
            <a:r>
              <a:rPr lang="en-US" altLang="zh-TW" sz="2000" dirty="0" err="1" smtClean="0"/>
              <a:t>LoWPANs</a:t>
            </a:r>
            <a:r>
              <a:rPr lang="en-US" altLang="zh-TW" sz="2000" dirty="0" smtClean="0"/>
              <a:t>) are an example of this type of network. Constrained networks can occur as part of home and building automation, energy management, and the Internet of Things.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1B0E8CA-6017-4AC0-9FC9-2BB5793388E4}" type="slidenum">
              <a:rPr kumimoji="0" lang="zh-TW" altLang="en-US">
                <a:latin typeface="Garamond" panose="02020404030301010803" pitchFamily="18" charset="0"/>
              </a:rPr>
              <a:pPr eaLnBrk="1" hangingPunct="1"/>
              <a:t>120</a:t>
            </a:fld>
            <a:endParaRPr kumimoji="0" lang="zh-TW" altLang="en-US">
              <a:latin typeface="Garamond" panose="02020404030301010803" pitchFamily="18" charset="0"/>
            </a:endParaRPr>
          </a:p>
        </p:txBody>
      </p:sp>
      <p:sp>
        <p:nvSpPr>
          <p:cNvPr id="8197" name="TextBox 4"/>
          <p:cNvSpPr txBox="1">
            <a:spLocks noChangeArrowheads="1"/>
          </p:cNvSpPr>
          <p:nvPr/>
        </p:nvSpPr>
        <p:spPr bwMode="auto">
          <a:xfrm>
            <a:off x="5867400" y="5775325"/>
            <a:ext cx="2951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CoRE WG</a:t>
            </a:r>
          </a:p>
        </p:txBody>
      </p:sp>
    </p:spTree>
    <p:extLst>
      <p:ext uri="{BB962C8B-B14F-4D97-AF65-F5344CB8AC3E}">
        <p14:creationId xmlns:p14="http://schemas.microsoft.com/office/powerpoint/2010/main" val="30971030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zh-TW" smtClean="0"/>
              <a:t>Devices on Constrained Networks</a:t>
            </a:r>
          </a:p>
        </p:txBody>
      </p:sp>
      <p:sp>
        <p:nvSpPr>
          <p:cNvPr id="9219" name="Content Placeholder 2"/>
          <p:cNvSpPr>
            <a:spLocks noGrp="1"/>
          </p:cNvSpPr>
          <p:nvPr>
            <p:ph idx="1"/>
          </p:nvPr>
        </p:nvSpPr>
        <p:spPr>
          <a:xfrm>
            <a:off x="468313" y="1484313"/>
            <a:ext cx="8229600" cy="4525962"/>
          </a:xfrm>
        </p:spPr>
        <p:txBody>
          <a:bodyPr/>
          <a:lstStyle/>
          <a:p>
            <a:r>
              <a:rPr lang="en-US" altLang="zh-TW" sz="2400" dirty="0" smtClean="0"/>
              <a:t>The general architecture consists of nodes on the constrained network, called Devices, that are responsible for one or more Resources that may represent </a:t>
            </a:r>
            <a:r>
              <a:rPr lang="en-US" altLang="zh-TW" sz="2400" dirty="0" smtClean="0">
                <a:solidFill>
                  <a:srgbClr val="FF0000"/>
                </a:solidFill>
              </a:rPr>
              <a:t>sensors</a:t>
            </a:r>
            <a:r>
              <a:rPr lang="en-US" altLang="zh-TW" sz="2400" dirty="0" smtClean="0"/>
              <a:t>, </a:t>
            </a:r>
            <a:r>
              <a:rPr lang="en-US" altLang="zh-TW" sz="2400" dirty="0" smtClean="0">
                <a:solidFill>
                  <a:srgbClr val="FF0000"/>
                </a:solidFill>
              </a:rPr>
              <a:t>actuators</a:t>
            </a:r>
            <a:r>
              <a:rPr lang="en-US" altLang="zh-TW" sz="2400" dirty="0" smtClean="0"/>
              <a:t>, combinations of values or other information. </a:t>
            </a:r>
          </a:p>
          <a:p>
            <a:r>
              <a:rPr lang="en-US" altLang="zh-TW" sz="2400" dirty="0" smtClean="0"/>
              <a:t>Devices send messages to </a:t>
            </a:r>
            <a:r>
              <a:rPr lang="en-US" altLang="zh-TW" sz="2400" dirty="0" smtClean="0">
                <a:solidFill>
                  <a:srgbClr val="FF0000"/>
                </a:solidFill>
              </a:rPr>
              <a:t>change and query resources </a:t>
            </a:r>
            <a:r>
              <a:rPr lang="en-US" altLang="zh-TW" sz="2400" dirty="0" smtClean="0"/>
              <a:t>on other Devices.  </a:t>
            </a:r>
          </a:p>
          <a:p>
            <a:r>
              <a:rPr lang="en-US" altLang="zh-TW" sz="2400" dirty="0" smtClean="0"/>
              <a:t>Devices can send </a:t>
            </a:r>
            <a:r>
              <a:rPr lang="en-US" altLang="zh-TW" sz="2400" dirty="0" smtClean="0">
                <a:solidFill>
                  <a:srgbClr val="FF0000"/>
                </a:solidFill>
              </a:rPr>
              <a:t>notifications about changed </a:t>
            </a:r>
            <a:r>
              <a:rPr lang="en-US" altLang="zh-TW" sz="2400" dirty="0" smtClean="0"/>
              <a:t>resource values to Devices that have subscribed to receive notification about changes. </a:t>
            </a:r>
          </a:p>
          <a:p>
            <a:r>
              <a:rPr lang="en-US" altLang="zh-TW" sz="2400" dirty="0" smtClean="0"/>
              <a:t>A Device can also </a:t>
            </a:r>
            <a:r>
              <a:rPr lang="en-US" altLang="zh-TW" sz="2400" dirty="0" smtClean="0">
                <a:solidFill>
                  <a:srgbClr val="FF0000"/>
                </a:solidFill>
              </a:rPr>
              <a:t>publish or be queried </a:t>
            </a:r>
            <a:r>
              <a:rPr lang="en-US" altLang="zh-TW" sz="2400" dirty="0" smtClean="0"/>
              <a:t>about its resources.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2B94E31-F92D-499F-8294-D283CC32F333}" type="slidenum">
              <a:rPr kumimoji="0" lang="zh-TW" altLang="en-US">
                <a:latin typeface="Garamond" panose="02020404030301010803" pitchFamily="18" charset="0"/>
              </a:rPr>
              <a:pPr eaLnBrk="1" hangingPunct="1"/>
              <a:t>121</a:t>
            </a:fld>
            <a:endParaRPr kumimoji="0" lang="zh-TW" altLang="en-US">
              <a:latin typeface="Garamond" panose="02020404030301010803" pitchFamily="18" charset="0"/>
            </a:endParaRPr>
          </a:p>
        </p:txBody>
      </p:sp>
      <p:sp>
        <p:nvSpPr>
          <p:cNvPr id="9221" name="TextBox 4"/>
          <p:cNvSpPr txBox="1">
            <a:spLocks noChangeArrowheads="1"/>
          </p:cNvSpPr>
          <p:nvPr/>
        </p:nvSpPr>
        <p:spPr bwMode="auto">
          <a:xfrm>
            <a:off x="5867400" y="5661025"/>
            <a:ext cx="284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24824132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zh-TW" smtClean="0"/>
              <a:t>Application Scope of CoAP</a:t>
            </a:r>
          </a:p>
        </p:txBody>
      </p:sp>
      <p:sp>
        <p:nvSpPr>
          <p:cNvPr id="10243" name="Content Placeholder 2"/>
          <p:cNvSpPr>
            <a:spLocks noGrp="1"/>
          </p:cNvSpPr>
          <p:nvPr>
            <p:ph idx="1"/>
          </p:nvPr>
        </p:nvSpPr>
        <p:spPr>
          <a:xfrm>
            <a:off x="457200" y="1277938"/>
            <a:ext cx="8229600" cy="4530725"/>
          </a:xfrm>
        </p:spPr>
        <p:txBody>
          <a:bodyPr/>
          <a:lstStyle/>
          <a:p>
            <a:r>
              <a:rPr lang="en-US" altLang="zh-TW" sz="2800" dirty="0" err="1" smtClean="0">
                <a:solidFill>
                  <a:srgbClr val="FF0000"/>
                </a:solidFill>
              </a:rPr>
              <a:t>CoAP</a:t>
            </a:r>
            <a:r>
              <a:rPr lang="en-US" altLang="zh-TW" sz="2800" dirty="0" smtClean="0">
                <a:solidFill>
                  <a:srgbClr val="FF0000"/>
                </a:solidFill>
              </a:rPr>
              <a:t> targets the type of operating environments defined in the ROLL and 6LOWPAN working groups</a:t>
            </a:r>
            <a:r>
              <a:rPr lang="en-US" altLang="zh-TW" sz="2800" dirty="0" smtClean="0"/>
              <a:t> which have additional constraints compared to normal IP networks, but the </a:t>
            </a:r>
            <a:r>
              <a:rPr lang="en-US" altLang="zh-TW" sz="2800" dirty="0" err="1" smtClean="0"/>
              <a:t>CoAP</a:t>
            </a:r>
            <a:r>
              <a:rPr lang="en-US" altLang="zh-TW" sz="2800" dirty="0" smtClean="0"/>
              <a:t> protocol will also operate over traditional IP networks.</a:t>
            </a:r>
          </a:p>
          <a:p>
            <a:r>
              <a:rPr lang="en-US" altLang="zh-TW" sz="2800" dirty="0" smtClean="0"/>
              <a:t>This includes applications to </a:t>
            </a:r>
            <a:r>
              <a:rPr lang="en-US" altLang="zh-TW" sz="2800" dirty="0" smtClean="0">
                <a:solidFill>
                  <a:srgbClr val="FF0000"/>
                </a:solidFill>
              </a:rPr>
              <a:t>monitor</a:t>
            </a:r>
            <a:r>
              <a:rPr lang="en-US" altLang="zh-TW" sz="2800" dirty="0" smtClean="0"/>
              <a:t> simple sensors (e.g. temperature sensors, light switches, and power meters), to </a:t>
            </a:r>
            <a:r>
              <a:rPr lang="en-US" altLang="zh-TW" sz="2800" dirty="0" smtClean="0">
                <a:solidFill>
                  <a:srgbClr val="FF0000"/>
                </a:solidFill>
              </a:rPr>
              <a:t>control</a:t>
            </a:r>
            <a:r>
              <a:rPr lang="en-US" altLang="zh-TW" sz="2800" dirty="0" smtClean="0"/>
              <a:t> actuators (e.g. light switches, heating controllers, and door locks), and to </a:t>
            </a:r>
            <a:r>
              <a:rPr lang="en-US" altLang="zh-TW" sz="2800" dirty="0" smtClean="0">
                <a:solidFill>
                  <a:srgbClr val="FF0000"/>
                </a:solidFill>
              </a:rPr>
              <a:t>manage</a:t>
            </a:r>
            <a:r>
              <a:rPr lang="en-US" altLang="zh-TW" sz="2800" dirty="0" smtClean="0"/>
              <a:t> devices.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67507E7-62B4-411C-A039-A96246410A1A}" type="slidenum">
              <a:rPr kumimoji="0" lang="zh-TW" altLang="en-US">
                <a:latin typeface="Garamond" panose="02020404030301010803" pitchFamily="18" charset="0"/>
              </a:rPr>
              <a:pPr eaLnBrk="1" hangingPunct="1"/>
              <a:t>122</a:t>
            </a:fld>
            <a:endParaRPr kumimoji="0" lang="zh-TW" altLang="en-US">
              <a:latin typeface="Garamond" panose="02020404030301010803" pitchFamily="18" charset="0"/>
            </a:endParaRPr>
          </a:p>
        </p:txBody>
      </p:sp>
      <p:sp>
        <p:nvSpPr>
          <p:cNvPr id="10245" name="TextBox 4"/>
          <p:cNvSpPr txBox="1">
            <a:spLocks noChangeArrowheads="1"/>
          </p:cNvSpPr>
          <p:nvPr/>
        </p:nvSpPr>
        <p:spPr bwMode="auto">
          <a:xfrm>
            <a:off x="5364163" y="6237288"/>
            <a:ext cx="284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5598849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zh-TW" smtClean="0"/>
              <a:t>CoAP vs. HTTP </a:t>
            </a:r>
          </a:p>
        </p:txBody>
      </p:sp>
      <p:sp>
        <p:nvSpPr>
          <p:cNvPr id="11267" name="Content Placeholder 2"/>
          <p:cNvSpPr>
            <a:spLocks noGrp="1"/>
          </p:cNvSpPr>
          <p:nvPr>
            <p:ph idx="1"/>
          </p:nvPr>
        </p:nvSpPr>
        <p:spPr/>
        <p:txBody>
          <a:bodyPr/>
          <a:lstStyle/>
          <a:p>
            <a:r>
              <a:rPr lang="en-US" altLang="zh-TW" dirty="0" smtClean="0"/>
              <a:t>Like HTTP, the </a:t>
            </a:r>
            <a:r>
              <a:rPr lang="en-US" altLang="zh-TW" dirty="0" err="1" smtClean="0"/>
              <a:t>CoAP</a:t>
            </a:r>
            <a:r>
              <a:rPr lang="en-US" altLang="zh-TW" dirty="0" smtClean="0"/>
              <a:t> is a way of structuring REST communications but optimized for M2M applications.</a:t>
            </a:r>
          </a:p>
          <a:p>
            <a:r>
              <a:rPr lang="en-US" altLang="zh-TW" dirty="0" smtClean="0"/>
              <a:t>TCP and HTTP are considered too heavy for 6LowPAN devices such as sensors.  </a:t>
            </a:r>
            <a:r>
              <a:rPr lang="en-US" altLang="zh-TW" dirty="0" err="1" smtClean="0">
                <a:solidFill>
                  <a:srgbClr val="FF0000"/>
                </a:solidFill>
              </a:rPr>
              <a:t>CoAP</a:t>
            </a:r>
            <a:r>
              <a:rPr lang="en-US" altLang="zh-TW" dirty="0" smtClean="0">
                <a:solidFill>
                  <a:srgbClr val="FF0000"/>
                </a:solidFill>
              </a:rPr>
              <a:t> is thus based on UDP and a compressed simplified message exchange</a:t>
            </a:r>
            <a:r>
              <a:rPr lang="en-US" altLang="zh-TW" dirty="0" smtClean="0"/>
              <a:t>.</a:t>
            </a:r>
          </a:p>
          <a:p>
            <a:endParaRPr lang="en-US" altLang="zh-TW" dirty="0" smtClean="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E217628-F406-40F3-99B0-5B19DF9AFFE2}" type="slidenum">
              <a:rPr kumimoji="0" lang="zh-TW" altLang="en-US">
                <a:latin typeface="Garamond" panose="02020404030301010803" pitchFamily="18" charset="0"/>
              </a:rPr>
              <a:pPr eaLnBrk="1" hangingPunct="1"/>
              <a:t>123</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9012724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zh-TW" smtClean="0"/>
              <a:t>CoAP RESTful Applications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5A30A86-CDC3-4B7A-B8DF-E4D852434AF0}" type="slidenum">
              <a:rPr kumimoji="0" lang="zh-TW" altLang="en-US">
                <a:latin typeface="Garamond" panose="02020404030301010803" pitchFamily="18" charset="0"/>
              </a:rPr>
              <a:pPr eaLnBrk="1" hangingPunct="1"/>
              <a:t>124</a:t>
            </a:fld>
            <a:endParaRPr kumimoji="0" lang="zh-TW" altLang="en-US">
              <a:latin typeface="Garamond" panose="02020404030301010803" pitchFamily="18" charset="0"/>
            </a:endParaRP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628775"/>
            <a:ext cx="4535488"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Box 4"/>
          <p:cNvSpPr txBox="1">
            <a:spLocks noChangeArrowheads="1"/>
          </p:cNvSpPr>
          <p:nvPr/>
        </p:nvSpPr>
        <p:spPr bwMode="auto">
          <a:xfrm>
            <a:off x="5867400" y="5775325"/>
            <a:ext cx="284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34195885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CoAP</a:t>
            </a:r>
            <a:r>
              <a:rPr lang="en-US" altLang="zh-TW" dirty="0" smtClean="0"/>
              <a:t> Server</a:t>
            </a:r>
            <a:endParaRPr lang="zh-TW" altLang="en-US" dirty="0"/>
          </a:p>
        </p:txBody>
      </p:sp>
      <p:pic>
        <p:nvPicPr>
          <p:cNvPr id="4" name="圖片 3"/>
          <p:cNvPicPr>
            <a:picLocks noChangeAspect="1"/>
          </p:cNvPicPr>
          <p:nvPr/>
        </p:nvPicPr>
        <p:blipFill>
          <a:blip r:embed="rId2"/>
          <a:stretch>
            <a:fillRect/>
          </a:stretch>
        </p:blipFill>
        <p:spPr>
          <a:xfrm>
            <a:off x="1259631" y="1556792"/>
            <a:ext cx="6986881" cy="4392488"/>
          </a:xfrm>
          <a:prstGeom prst="rect">
            <a:avLst/>
          </a:prstGeom>
        </p:spPr>
      </p:pic>
      <p:sp>
        <p:nvSpPr>
          <p:cNvPr id="3" name="矩形 2"/>
          <p:cNvSpPr/>
          <p:nvPr/>
        </p:nvSpPr>
        <p:spPr>
          <a:xfrm>
            <a:off x="611560" y="6156012"/>
            <a:ext cx="8208912" cy="369332"/>
          </a:xfrm>
          <a:prstGeom prst="rect">
            <a:avLst/>
          </a:prstGeom>
        </p:spPr>
        <p:txBody>
          <a:bodyPr wrap="square">
            <a:spAutoFit/>
          </a:bodyPr>
          <a:lstStyle/>
          <a:p>
            <a:r>
              <a:rPr lang="zh-TW" altLang="en-US" dirty="0"/>
              <a:t>https://www.slideshare.net/michaeljohnkoster/object-models-for-interoperability</a:t>
            </a:r>
          </a:p>
        </p:txBody>
      </p:sp>
    </p:spTree>
    <p:extLst>
      <p:ext uri="{BB962C8B-B14F-4D97-AF65-F5344CB8AC3E}">
        <p14:creationId xmlns:p14="http://schemas.microsoft.com/office/powerpoint/2010/main" val="36574066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zh-TW" smtClean="0"/>
              <a:t>CoAP Message Format</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FD92D20-6A78-4AF1-914F-636A0203D220}" type="slidenum">
              <a:rPr kumimoji="0" lang="zh-TW" altLang="en-US">
                <a:latin typeface="Garamond" panose="02020404030301010803" pitchFamily="18" charset="0"/>
              </a:rPr>
              <a:pPr eaLnBrk="1" hangingPunct="1"/>
              <a:t>126</a:t>
            </a:fld>
            <a:endParaRPr kumimoji="0" lang="zh-TW" altLang="en-US">
              <a:latin typeface="Garamond" panose="02020404030301010803" pitchFamily="18" charset="0"/>
            </a:endParaRPr>
          </a:p>
        </p:txBody>
      </p:sp>
      <p:sp>
        <p:nvSpPr>
          <p:cNvPr id="13317" name="TextBox 7"/>
          <p:cNvSpPr txBox="1">
            <a:spLocks noChangeArrowheads="1"/>
          </p:cNvSpPr>
          <p:nvPr/>
        </p:nvSpPr>
        <p:spPr bwMode="auto">
          <a:xfrm>
            <a:off x="827584" y="3108364"/>
            <a:ext cx="763245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b="1" dirty="0" err="1">
                <a:ea typeface="新細明體" panose="02020500000000000000" pitchFamily="18" charset="-120"/>
              </a:rPr>
              <a:t>Ver</a:t>
            </a:r>
            <a:r>
              <a:rPr lang="en-US" altLang="zh-TW" sz="1800" b="1" dirty="0">
                <a:ea typeface="新細明體" panose="02020500000000000000" pitchFamily="18" charset="-120"/>
              </a:rPr>
              <a:t> </a:t>
            </a:r>
            <a:r>
              <a:rPr lang="en-US" altLang="zh-TW" sz="1800" dirty="0">
                <a:ea typeface="新細明體" panose="02020500000000000000" pitchFamily="18" charset="-120"/>
              </a:rPr>
              <a:t>- Version (1</a:t>
            </a:r>
            <a:r>
              <a:rPr lang="en-US" altLang="zh-TW" sz="1800" dirty="0" smtClean="0">
                <a:ea typeface="新細明體" panose="02020500000000000000" pitchFamily="18" charset="-120"/>
              </a:rPr>
              <a:t>) 2-bit</a:t>
            </a:r>
            <a:endParaRPr lang="en-US" altLang="zh-TW" sz="1800" dirty="0">
              <a:ea typeface="新細明體" panose="02020500000000000000" pitchFamily="18" charset="-120"/>
            </a:endParaRPr>
          </a:p>
          <a:p>
            <a:pPr eaLnBrk="1" hangingPunct="1">
              <a:spcBef>
                <a:spcPct val="0"/>
              </a:spcBef>
              <a:buClrTx/>
              <a:buSzTx/>
              <a:buFontTx/>
              <a:buNone/>
            </a:pPr>
            <a:r>
              <a:rPr lang="en-US" altLang="zh-TW" sz="1800" b="1" dirty="0">
                <a:ea typeface="新細明體" panose="02020500000000000000" pitchFamily="18" charset="-120"/>
              </a:rPr>
              <a:t>T </a:t>
            </a:r>
            <a:r>
              <a:rPr lang="en-US" altLang="zh-TW" sz="1800" dirty="0">
                <a:ea typeface="新細明體" panose="02020500000000000000" pitchFamily="18" charset="-120"/>
              </a:rPr>
              <a:t>- Transaction Type </a:t>
            </a:r>
            <a:r>
              <a:rPr lang="en-US" altLang="zh-TW" sz="1800" dirty="0" smtClean="0">
                <a:ea typeface="新細明體" panose="02020500000000000000" pitchFamily="18" charset="-120"/>
              </a:rPr>
              <a:t>2-bit</a:t>
            </a:r>
            <a:endParaRPr lang="en-US" altLang="zh-TW" sz="1800" dirty="0">
              <a:ea typeface="新細明體" panose="02020500000000000000" pitchFamily="18" charset="-120"/>
            </a:endParaRPr>
          </a:p>
          <a:p>
            <a:pPr lvl="1" eaLnBrk="1" hangingPunct="1">
              <a:spcBef>
                <a:spcPct val="0"/>
              </a:spcBef>
              <a:buClrTx/>
              <a:buSzTx/>
              <a:buFont typeface="Arial" panose="020B0604020202020204" pitchFamily="34" charset="0"/>
              <a:buChar char="•"/>
            </a:pPr>
            <a:r>
              <a:rPr lang="en-US" altLang="zh-TW" sz="1800" dirty="0">
                <a:ea typeface="新細明體" panose="02020500000000000000" pitchFamily="18" charset="-120"/>
              </a:rPr>
              <a:t>CON </a:t>
            </a:r>
            <a:r>
              <a:rPr lang="en-US" altLang="zh-TW" sz="1800" dirty="0" smtClean="0">
                <a:ea typeface="新細明體" panose="02020500000000000000" pitchFamily="18" charset="-120"/>
              </a:rPr>
              <a:t>(0) – </a:t>
            </a:r>
            <a:r>
              <a:rPr lang="en-US" altLang="zh-TW" sz="1800" dirty="0">
                <a:ea typeface="新細明體" panose="02020500000000000000" pitchFamily="18" charset="-120"/>
              </a:rPr>
              <a:t>Confirmable</a:t>
            </a:r>
          </a:p>
          <a:p>
            <a:pPr lvl="1" eaLnBrk="1" hangingPunct="1">
              <a:spcBef>
                <a:spcPct val="0"/>
              </a:spcBef>
              <a:buClrTx/>
              <a:buSzTx/>
              <a:buFont typeface="Arial" panose="020B0604020202020204" pitchFamily="34" charset="0"/>
              <a:buChar char="•"/>
            </a:pPr>
            <a:r>
              <a:rPr lang="en-US" altLang="zh-TW" sz="1800" dirty="0">
                <a:ea typeface="新細明體" panose="02020500000000000000" pitchFamily="18" charset="-120"/>
              </a:rPr>
              <a:t>NON </a:t>
            </a:r>
            <a:r>
              <a:rPr lang="en-US" altLang="zh-TW" sz="1800" dirty="0" smtClean="0">
                <a:ea typeface="新細明體" panose="02020500000000000000" pitchFamily="18" charset="-120"/>
              </a:rPr>
              <a:t>(1</a:t>
            </a:r>
            <a:r>
              <a:rPr lang="en-US" altLang="zh-TW" sz="1800" dirty="0">
                <a:ea typeface="新細明體" panose="02020500000000000000" pitchFamily="18" charset="-120"/>
              </a:rPr>
              <a:t>) – Non-Confirmable</a:t>
            </a:r>
          </a:p>
          <a:p>
            <a:pPr lvl="1" eaLnBrk="1" hangingPunct="1">
              <a:spcBef>
                <a:spcPct val="0"/>
              </a:spcBef>
              <a:buClrTx/>
              <a:buSzTx/>
              <a:buFont typeface="Arial" panose="020B0604020202020204" pitchFamily="34" charset="0"/>
              <a:buChar char="•"/>
            </a:pPr>
            <a:r>
              <a:rPr lang="en-US" altLang="zh-TW" sz="1800" dirty="0">
                <a:ea typeface="新細明體" panose="02020500000000000000" pitchFamily="18" charset="-120"/>
              </a:rPr>
              <a:t>ACK </a:t>
            </a:r>
            <a:r>
              <a:rPr lang="en-US" altLang="zh-TW" sz="1800" dirty="0" smtClean="0">
                <a:ea typeface="新細明體" panose="02020500000000000000" pitchFamily="18" charset="-120"/>
              </a:rPr>
              <a:t> (2) – </a:t>
            </a:r>
            <a:r>
              <a:rPr lang="en-US" altLang="zh-TW" sz="1800" dirty="0">
                <a:ea typeface="新細明體" panose="02020500000000000000" pitchFamily="18" charset="-120"/>
              </a:rPr>
              <a:t>Acknowledgement</a:t>
            </a:r>
          </a:p>
          <a:p>
            <a:pPr lvl="1" eaLnBrk="1" hangingPunct="1">
              <a:spcBef>
                <a:spcPct val="0"/>
              </a:spcBef>
              <a:buClrTx/>
              <a:buSzTx/>
              <a:buFont typeface="Arial" panose="020B0604020202020204" pitchFamily="34" charset="0"/>
              <a:buChar char="•"/>
            </a:pPr>
            <a:r>
              <a:rPr lang="en-US" altLang="zh-TW" sz="1800" dirty="0">
                <a:ea typeface="新細明體" panose="02020500000000000000" pitchFamily="18" charset="-120"/>
              </a:rPr>
              <a:t>RST </a:t>
            </a:r>
            <a:r>
              <a:rPr lang="en-US" altLang="zh-TW" sz="1800" dirty="0" smtClean="0">
                <a:ea typeface="新細明體" panose="02020500000000000000" pitchFamily="18" charset="-120"/>
              </a:rPr>
              <a:t>(3</a:t>
            </a:r>
            <a:r>
              <a:rPr lang="en-US" altLang="zh-TW" sz="1800" dirty="0">
                <a:ea typeface="新細明體" panose="02020500000000000000" pitchFamily="18" charset="-120"/>
              </a:rPr>
              <a:t>) – Reset</a:t>
            </a:r>
          </a:p>
          <a:p>
            <a:pPr eaLnBrk="1" hangingPunct="1">
              <a:spcBef>
                <a:spcPct val="0"/>
              </a:spcBef>
              <a:buClrTx/>
              <a:buSzTx/>
              <a:buFontTx/>
              <a:buNone/>
            </a:pPr>
            <a:r>
              <a:rPr lang="en-US" altLang="zh-TW" sz="1800" b="1" dirty="0" smtClean="0">
                <a:ea typeface="新細明體" panose="02020500000000000000" pitchFamily="18" charset="-120"/>
              </a:rPr>
              <a:t>Token </a:t>
            </a:r>
            <a:r>
              <a:rPr lang="en-US" altLang="zh-TW" sz="1800" b="1" dirty="0">
                <a:ea typeface="新細明體" panose="02020500000000000000" pitchFamily="18" charset="-120"/>
              </a:rPr>
              <a:t>Length (TKL):  </a:t>
            </a:r>
            <a:r>
              <a:rPr lang="en-US" altLang="zh-TW" sz="1800" dirty="0">
                <a:ea typeface="新細明體" panose="02020500000000000000" pitchFamily="18" charset="-120"/>
              </a:rPr>
              <a:t>4-bit </a:t>
            </a:r>
            <a:endParaRPr lang="en-US" altLang="zh-TW" sz="1800" dirty="0" smtClean="0">
              <a:ea typeface="新細明體" panose="02020500000000000000" pitchFamily="18" charset="-120"/>
            </a:endParaRPr>
          </a:p>
          <a:p>
            <a:pPr eaLnBrk="1" hangingPunct="1">
              <a:spcBef>
                <a:spcPct val="0"/>
              </a:spcBef>
              <a:buClrTx/>
              <a:buSzTx/>
              <a:buFontTx/>
              <a:buNone/>
            </a:pPr>
            <a:r>
              <a:rPr lang="en-US" altLang="zh-TW" sz="1800" b="1" dirty="0" smtClean="0">
                <a:ea typeface="新細明體" panose="02020500000000000000" pitchFamily="18" charset="-120"/>
              </a:rPr>
              <a:t>Code </a:t>
            </a:r>
            <a:r>
              <a:rPr lang="en-US" altLang="zh-TW" sz="1800" dirty="0">
                <a:ea typeface="新細明體" panose="02020500000000000000" pitchFamily="18" charset="-120"/>
              </a:rPr>
              <a:t>–  3-bit class, 5-bit detail ("</a:t>
            </a:r>
            <a:r>
              <a:rPr lang="en-US" altLang="zh-TW" sz="1800" dirty="0" smtClean="0">
                <a:ea typeface="新細明體" panose="02020500000000000000" pitchFamily="18" charset="-120"/>
              </a:rPr>
              <a:t>c.dd“)</a:t>
            </a:r>
          </a:p>
          <a:p>
            <a:pPr eaLnBrk="1" hangingPunct="1">
              <a:spcBef>
                <a:spcPct val="0"/>
              </a:spcBef>
              <a:buClrTx/>
              <a:buSzTx/>
              <a:buFontTx/>
              <a:buNone/>
            </a:pPr>
            <a:r>
              <a:rPr lang="en-US" altLang="zh-TW" sz="1800" dirty="0" smtClean="0">
                <a:ea typeface="新細明體" panose="02020500000000000000" pitchFamily="18" charset="-120"/>
              </a:rPr>
              <a:t>Class: request </a:t>
            </a:r>
            <a:r>
              <a:rPr lang="en-US" altLang="zh-TW" sz="1800" dirty="0">
                <a:ea typeface="新細明體" panose="02020500000000000000" pitchFamily="18" charset="-120"/>
              </a:rPr>
              <a:t>(0), </a:t>
            </a:r>
            <a:r>
              <a:rPr lang="en-US" altLang="zh-TW" sz="1800" dirty="0" smtClean="0">
                <a:ea typeface="新細明體" panose="02020500000000000000" pitchFamily="18" charset="-120"/>
              </a:rPr>
              <a:t>success response </a:t>
            </a:r>
            <a:r>
              <a:rPr lang="en-US" altLang="zh-TW" sz="1800" dirty="0">
                <a:ea typeface="新細明體" panose="02020500000000000000" pitchFamily="18" charset="-120"/>
              </a:rPr>
              <a:t>(2), </a:t>
            </a:r>
            <a:r>
              <a:rPr lang="en-US" altLang="zh-TW" sz="1800" dirty="0" smtClean="0">
                <a:ea typeface="新細明體" panose="02020500000000000000" pitchFamily="18" charset="-120"/>
              </a:rPr>
              <a:t>client </a:t>
            </a:r>
            <a:r>
              <a:rPr lang="en-US" altLang="zh-TW" sz="1800" dirty="0">
                <a:ea typeface="新細明體" panose="02020500000000000000" pitchFamily="18" charset="-120"/>
              </a:rPr>
              <a:t>error response (4), </a:t>
            </a:r>
            <a:r>
              <a:rPr lang="en-US" altLang="zh-TW" sz="1800" dirty="0" smtClean="0">
                <a:ea typeface="新細明體" panose="02020500000000000000" pitchFamily="18" charset="-120"/>
              </a:rPr>
              <a:t>server error response </a:t>
            </a:r>
            <a:r>
              <a:rPr lang="en-US" altLang="zh-TW" sz="1800" dirty="0">
                <a:ea typeface="新細明體" panose="02020500000000000000" pitchFamily="18" charset="-120"/>
              </a:rPr>
              <a:t>(5).</a:t>
            </a:r>
          </a:p>
          <a:p>
            <a:pPr eaLnBrk="1" hangingPunct="1">
              <a:spcBef>
                <a:spcPct val="0"/>
              </a:spcBef>
              <a:buClrTx/>
              <a:buSzTx/>
              <a:buFontTx/>
              <a:buNone/>
            </a:pPr>
            <a:r>
              <a:rPr lang="en-US" altLang="zh-TW" sz="1800" b="1" dirty="0">
                <a:ea typeface="新細明體" panose="02020500000000000000" pitchFamily="18" charset="-120"/>
              </a:rPr>
              <a:t>Message ID </a:t>
            </a:r>
            <a:r>
              <a:rPr lang="en-US" altLang="zh-TW" sz="1800" dirty="0">
                <a:ea typeface="新細明體" panose="02020500000000000000" pitchFamily="18" charset="-120"/>
              </a:rPr>
              <a:t>- Identifier for matching </a:t>
            </a:r>
            <a:r>
              <a:rPr lang="en-US" altLang="zh-TW" sz="1800" dirty="0" smtClean="0">
                <a:ea typeface="新細明體" panose="02020500000000000000" pitchFamily="18" charset="-120"/>
              </a:rPr>
              <a:t>responses</a:t>
            </a:r>
          </a:p>
          <a:p>
            <a:pPr eaLnBrk="1" hangingPunct="1">
              <a:spcBef>
                <a:spcPct val="0"/>
              </a:spcBef>
              <a:buClrTx/>
              <a:buSzTx/>
              <a:buFontTx/>
              <a:buNone/>
            </a:pPr>
            <a:r>
              <a:rPr lang="en-US" altLang="zh-TW" sz="1800" b="1" dirty="0">
                <a:ea typeface="新細明體" panose="02020500000000000000" pitchFamily="18" charset="-120"/>
              </a:rPr>
              <a:t>Token</a:t>
            </a:r>
            <a:r>
              <a:rPr lang="en-US" altLang="zh-TW" sz="1800" dirty="0">
                <a:ea typeface="新細明體" panose="02020500000000000000" pitchFamily="18" charset="-120"/>
              </a:rPr>
              <a:t> </a:t>
            </a:r>
            <a:r>
              <a:rPr lang="en-US" altLang="zh-TW" sz="1800" dirty="0" smtClean="0">
                <a:ea typeface="新細明體" panose="02020500000000000000" pitchFamily="18" charset="-120"/>
              </a:rPr>
              <a:t>- used to </a:t>
            </a:r>
            <a:r>
              <a:rPr lang="en-US" altLang="zh-TW" sz="1800" dirty="0">
                <a:ea typeface="新細明體" panose="02020500000000000000" pitchFamily="18" charset="-120"/>
              </a:rPr>
              <a:t>correlate requests and responses.</a:t>
            </a:r>
          </a:p>
        </p:txBody>
      </p:sp>
      <p:pic>
        <p:nvPicPr>
          <p:cNvPr id="2" name="圖片 1"/>
          <p:cNvPicPr>
            <a:picLocks noChangeAspect="1"/>
          </p:cNvPicPr>
          <p:nvPr/>
        </p:nvPicPr>
        <p:blipFill>
          <a:blip r:embed="rId3"/>
          <a:stretch>
            <a:fillRect/>
          </a:stretch>
        </p:blipFill>
        <p:spPr>
          <a:xfrm>
            <a:off x="827584" y="908720"/>
            <a:ext cx="6984776" cy="2174506"/>
          </a:xfrm>
          <a:prstGeom prst="rect">
            <a:avLst/>
          </a:prstGeom>
        </p:spPr>
      </p:pic>
    </p:spTree>
    <p:extLst>
      <p:ext uri="{BB962C8B-B14F-4D97-AF65-F5344CB8AC3E}">
        <p14:creationId xmlns:p14="http://schemas.microsoft.com/office/powerpoint/2010/main" val="33534513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15888"/>
            <a:ext cx="8229600" cy="1143000"/>
          </a:xfrm>
        </p:spPr>
        <p:txBody>
          <a:bodyPr/>
          <a:lstStyle/>
          <a:p>
            <a:r>
              <a:rPr lang="en-US" altLang="zh-TW" smtClean="0"/>
              <a:t>CoAP Code and Message ID</a:t>
            </a:r>
          </a:p>
        </p:txBody>
      </p:sp>
      <p:sp>
        <p:nvSpPr>
          <p:cNvPr id="14339" name="Content Placeholder 2"/>
          <p:cNvSpPr>
            <a:spLocks noGrp="1"/>
          </p:cNvSpPr>
          <p:nvPr>
            <p:ph idx="1"/>
          </p:nvPr>
        </p:nvSpPr>
        <p:spPr>
          <a:xfrm>
            <a:off x="611188" y="981075"/>
            <a:ext cx="8229600" cy="4525963"/>
          </a:xfrm>
        </p:spPr>
        <p:txBody>
          <a:bodyPr/>
          <a:lstStyle/>
          <a:p>
            <a:r>
              <a:rPr lang="en-US" altLang="zh-TW" sz="2800" dirty="0" smtClean="0"/>
              <a:t>Code:  compressed from HTTP text representation (3 numbers) into one byte</a:t>
            </a:r>
          </a:p>
          <a:p>
            <a:pPr lvl="1"/>
            <a:r>
              <a:rPr lang="en-US" altLang="zh-TW" sz="2400" dirty="0" smtClean="0"/>
              <a:t>HTTP requests =&gt;first 3 bits 000; next five bits 0~32 (1: GET; 2: POST; 3:PUT; 4:DELETE etc.)</a:t>
            </a:r>
          </a:p>
          <a:p>
            <a:pPr lvl="1"/>
            <a:r>
              <a:rPr lang="en-US" altLang="zh-TW" sz="2400" dirty="0" smtClean="0"/>
              <a:t>HTTP responses=&gt;first 3 bits 001-101 (1~5) representing  the first number of 2xx: success, 4xx: client error, 5xx: server error; xx represented by next five bits  00001~01111  (1~15 used only; e.g. with HTTP response 201 is represented as 010-00001; HTTP response 400 is represented as 100-00000 etc.)</a:t>
            </a:r>
          </a:p>
          <a:p>
            <a:r>
              <a:rPr lang="en-US" altLang="zh-TW" sz="2800" dirty="0" smtClean="0"/>
              <a:t>Message ID: used in the acknowledgment process to tie a request with a response.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EB0BC12-248A-4BC9-A827-1F46D4056358}" type="slidenum">
              <a:rPr kumimoji="0" lang="zh-TW" altLang="en-US">
                <a:latin typeface="Garamond" panose="02020404030301010803" pitchFamily="18" charset="0"/>
              </a:rPr>
              <a:pPr eaLnBrk="1" hangingPunct="1"/>
              <a:t>127</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6385871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zh-TW" smtClean="0"/>
              <a:t>CoAP Options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7426D90-4097-4406-A80F-237C815BF6F0}" type="slidenum">
              <a:rPr kumimoji="0" lang="zh-TW" altLang="en-US">
                <a:latin typeface="Garamond" panose="02020404030301010803" pitchFamily="18" charset="0"/>
              </a:rPr>
              <a:pPr eaLnBrk="1" hangingPunct="1"/>
              <a:t>128</a:t>
            </a:fld>
            <a:endParaRPr kumimoji="0" lang="zh-TW" altLang="en-US">
              <a:latin typeface="Garamond" panose="02020404030301010803" pitchFamily="18" charset="0"/>
            </a:endParaRPr>
          </a:p>
        </p:txBody>
      </p:sp>
      <p:sp>
        <p:nvSpPr>
          <p:cNvPr id="16388" name="TextBox 4"/>
          <p:cNvSpPr txBox="1">
            <a:spLocks noChangeArrowheads="1"/>
          </p:cNvSpPr>
          <p:nvPr/>
        </p:nvSpPr>
        <p:spPr bwMode="auto">
          <a:xfrm>
            <a:off x="251520" y="5229200"/>
            <a:ext cx="7196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b="1" dirty="0">
                <a:latin typeface="Courier-Bold"/>
                <a:ea typeface="新細明體" panose="02020500000000000000" pitchFamily="18" charset="-120"/>
              </a:rPr>
              <a:t>Option Delta </a:t>
            </a:r>
            <a:r>
              <a:rPr lang="en-US" altLang="zh-TW" sz="1800" dirty="0">
                <a:latin typeface="Courier"/>
                <a:ea typeface="新細明體" panose="02020500000000000000" pitchFamily="18" charset="-120"/>
              </a:rPr>
              <a:t>- Difference between this option type and the previous</a:t>
            </a:r>
          </a:p>
          <a:p>
            <a:pPr eaLnBrk="1" hangingPunct="1">
              <a:spcBef>
                <a:spcPct val="0"/>
              </a:spcBef>
              <a:buClrTx/>
              <a:buSzTx/>
              <a:buFontTx/>
              <a:buNone/>
            </a:pPr>
            <a:r>
              <a:rPr lang="en-US" altLang="zh-TW" sz="1800" b="1" dirty="0">
                <a:latin typeface="Courier-Bold"/>
                <a:ea typeface="新細明體" panose="02020500000000000000" pitchFamily="18" charset="-120"/>
              </a:rPr>
              <a:t>Length </a:t>
            </a:r>
            <a:r>
              <a:rPr lang="en-US" altLang="zh-TW" sz="1800" dirty="0">
                <a:latin typeface="Courier"/>
                <a:ea typeface="新細明體" panose="02020500000000000000" pitchFamily="18" charset="-120"/>
              </a:rPr>
              <a:t>- Length of the option value (0-270)</a:t>
            </a:r>
          </a:p>
          <a:p>
            <a:pPr eaLnBrk="1" hangingPunct="1">
              <a:spcBef>
                <a:spcPct val="0"/>
              </a:spcBef>
              <a:buClrTx/>
              <a:buSzTx/>
              <a:buFontTx/>
              <a:buNone/>
            </a:pPr>
            <a:r>
              <a:rPr lang="en-US" altLang="zh-TW" sz="1800" b="1" dirty="0">
                <a:latin typeface="Courier-Bold"/>
                <a:ea typeface="新細明體" panose="02020500000000000000" pitchFamily="18" charset="-120"/>
              </a:rPr>
              <a:t>Value </a:t>
            </a:r>
            <a:r>
              <a:rPr lang="en-US" altLang="zh-TW" sz="1800" dirty="0">
                <a:latin typeface="Courier"/>
                <a:ea typeface="新細明體" panose="02020500000000000000" pitchFamily="18" charset="-120"/>
              </a:rPr>
              <a:t>- The value of Length bytes immediately follows Length</a:t>
            </a:r>
            <a:endParaRPr lang="en-US" altLang="zh-TW" sz="1800" dirty="0">
              <a:ea typeface="新細明體" panose="02020500000000000000" pitchFamily="18" charset="-120"/>
            </a:endParaRPr>
          </a:p>
        </p:txBody>
      </p:sp>
      <p:pic>
        <p:nvPicPr>
          <p:cNvPr id="2" name="圖片 1"/>
          <p:cNvPicPr>
            <a:picLocks noChangeAspect="1"/>
          </p:cNvPicPr>
          <p:nvPr/>
        </p:nvPicPr>
        <p:blipFill>
          <a:blip r:embed="rId3"/>
          <a:stretch>
            <a:fillRect/>
          </a:stretch>
        </p:blipFill>
        <p:spPr>
          <a:xfrm>
            <a:off x="899592" y="1124744"/>
            <a:ext cx="5112568" cy="4008402"/>
          </a:xfrm>
          <a:prstGeom prst="rect">
            <a:avLst/>
          </a:prstGeom>
        </p:spPr>
      </p:pic>
    </p:spTree>
    <p:extLst>
      <p:ext uri="{BB962C8B-B14F-4D97-AF65-F5344CB8AC3E}">
        <p14:creationId xmlns:p14="http://schemas.microsoft.com/office/powerpoint/2010/main" val="35810516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15888"/>
            <a:ext cx="8229600" cy="1143000"/>
          </a:xfrm>
        </p:spPr>
        <p:txBody>
          <a:bodyPr/>
          <a:lstStyle/>
          <a:p>
            <a:r>
              <a:rPr lang="en-US" altLang="zh-TW" dirty="0" smtClean="0"/>
              <a:t>Options</a:t>
            </a:r>
          </a:p>
        </p:txBody>
      </p:sp>
      <p:sp>
        <p:nvSpPr>
          <p:cNvPr id="14339" name="Content Placeholder 2"/>
          <p:cNvSpPr>
            <a:spLocks noGrp="1"/>
          </p:cNvSpPr>
          <p:nvPr>
            <p:ph idx="1"/>
          </p:nvPr>
        </p:nvSpPr>
        <p:spPr>
          <a:xfrm>
            <a:off x="611188" y="981075"/>
            <a:ext cx="8229600" cy="4525963"/>
          </a:xfrm>
        </p:spPr>
        <p:txBody>
          <a:bodyPr/>
          <a:lstStyle/>
          <a:p>
            <a:r>
              <a:rPr lang="en-US" altLang="zh-TW" sz="2800" dirty="0" err="1"/>
              <a:t>CoAP</a:t>
            </a:r>
            <a:r>
              <a:rPr lang="en-US" altLang="zh-TW" sz="2800" dirty="0"/>
              <a:t> defines a single set of options that are used in both </a:t>
            </a:r>
            <a:r>
              <a:rPr lang="en-US" altLang="zh-TW" sz="2800" dirty="0" smtClean="0"/>
              <a:t>requests and </a:t>
            </a:r>
            <a:r>
              <a:rPr lang="en-US" altLang="zh-TW" sz="2800" dirty="0"/>
              <a:t>responses</a:t>
            </a:r>
            <a:r>
              <a:rPr lang="en-US" altLang="zh-TW" sz="2800" dirty="0" smtClean="0"/>
              <a:t>:</a:t>
            </a:r>
          </a:p>
          <a:p>
            <a:pPr lvl="1"/>
            <a:r>
              <a:rPr lang="en-US" altLang="zh-TW" sz="1600" dirty="0"/>
              <a:t>Content-Format</a:t>
            </a:r>
          </a:p>
          <a:p>
            <a:pPr lvl="1"/>
            <a:r>
              <a:rPr lang="en-US" altLang="zh-TW" sz="1600" dirty="0" err="1" smtClean="0"/>
              <a:t>ETag</a:t>
            </a:r>
            <a:endParaRPr lang="en-US" altLang="zh-TW" sz="1600" dirty="0"/>
          </a:p>
          <a:p>
            <a:pPr lvl="1"/>
            <a:r>
              <a:rPr lang="en-US" altLang="zh-TW" sz="1600" dirty="0" smtClean="0"/>
              <a:t>Location-Path</a:t>
            </a:r>
            <a:endParaRPr lang="en-US" altLang="zh-TW" sz="1600" dirty="0"/>
          </a:p>
          <a:p>
            <a:pPr lvl="1"/>
            <a:r>
              <a:rPr lang="en-US" altLang="zh-TW" sz="1600" dirty="0" smtClean="0"/>
              <a:t>Location-Query</a:t>
            </a:r>
            <a:endParaRPr lang="en-US" altLang="zh-TW" sz="1600" dirty="0"/>
          </a:p>
          <a:p>
            <a:pPr lvl="1"/>
            <a:r>
              <a:rPr lang="en-US" altLang="zh-TW" sz="1600" dirty="0" smtClean="0"/>
              <a:t>Max-Age</a:t>
            </a:r>
            <a:endParaRPr lang="en-US" altLang="zh-TW" sz="1600" dirty="0"/>
          </a:p>
          <a:p>
            <a:pPr lvl="1"/>
            <a:r>
              <a:rPr lang="en-US" altLang="zh-TW" sz="1600" dirty="0" smtClean="0"/>
              <a:t>Proxy-Uri</a:t>
            </a:r>
            <a:endParaRPr lang="en-US" altLang="zh-TW" sz="1600" dirty="0"/>
          </a:p>
          <a:p>
            <a:pPr lvl="1"/>
            <a:r>
              <a:rPr lang="en-US" altLang="zh-TW" sz="1600" dirty="0" smtClean="0"/>
              <a:t>Proxy-Scheme</a:t>
            </a:r>
            <a:endParaRPr lang="en-US" altLang="zh-TW" sz="1600" dirty="0"/>
          </a:p>
          <a:p>
            <a:pPr lvl="1"/>
            <a:r>
              <a:rPr lang="en-US" altLang="zh-TW" sz="1600" dirty="0" smtClean="0"/>
              <a:t>Uri-Host</a:t>
            </a:r>
            <a:endParaRPr lang="en-US" altLang="zh-TW" sz="1600" dirty="0"/>
          </a:p>
          <a:p>
            <a:pPr lvl="1"/>
            <a:r>
              <a:rPr lang="en-US" altLang="zh-TW" sz="1600" dirty="0" smtClean="0"/>
              <a:t>Uri-Path</a:t>
            </a:r>
            <a:endParaRPr lang="en-US" altLang="zh-TW" sz="1600" dirty="0"/>
          </a:p>
          <a:p>
            <a:pPr lvl="1"/>
            <a:r>
              <a:rPr lang="en-US" altLang="zh-TW" sz="1600" dirty="0" smtClean="0"/>
              <a:t>Uri-Port</a:t>
            </a:r>
          </a:p>
          <a:p>
            <a:pPr lvl="1"/>
            <a:r>
              <a:rPr lang="en-US" altLang="zh-TW" sz="1600" dirty="0"/>
              <a:t>Uri-Query</a:t>
            </a:r>
          </a:p>
          <a:p>
            <a:pPr lvl="1"/>
            <a:r>
              <a:rPr lang="en-US" altLang="zh-TW" sz="1600" dirty="0" smtClean="0"/>
              <a:t>Accept</a:t>
            </a:r>
            <a:endParaRPr lang="en-US" altLang="zh-TW" sz="1600" dirty="0"/>
          </a:p>
          <a:p>
            <a:pPr lvl="1"/>
            <a:r>
              <a:rPr lang="en-US" altLang="zh-TW" sz="1600" dirty="0" smtClean="0"/>
              <a:t>If-Match</a:t>
            </a:r>
            <a:endParaRPr lang="en-US" altLang="zh-TW" sz="1600" dirty="0"/>
          </a:p>
          <a:p>
            <a:pPr lvl="1"/>
            <a:r>
              <a:rPr lang="en-US" altLang="zh-TW" sz="1600" dirty="0" smtClean="0"/>
              <a:t>If-None-Match</a:t>
            </a:r>
            <a:endParaRPr lang="en-US" altLang="zh-TW" sz="1600" dirty="0"/>
          </a:p>
          <a:p>
            <a:pPr lvl="1"/>
            <a:r>
              <a:rPr lang="en-US" altLang="zh-TW" sz="1600" dirty="0" smtClean="0"/>
              <a:t>Size1</a:t>
            </a:r>
            <a:endParaRPr lang="en-US" altLang="zh-TW" sz="1600" dirty="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EB0BC12-248A-4BC9-A827-1F46D4056358}" type="slidenum">
              <a:rPr kumimoji="0" lang="zh-TW" altLang="en-US">
                <a:latin typeface="Garamond" panose="02020404030301010803" pitchFamily="18" charset="0"/>
              </a:rPr>
              <a:pPr eaLnBrk="1" hangingPunct="1"/>
              <a:t>129</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169645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pPr>
              <a:defRPr/>
            </a:pPr>
            <a:r>
              <a:rPr lang="en-US" altLang="zh-TW"/>
              <a:t>Copyright reserved 2012 (Ren-Hung Hwang)</a:t>
            </a:r>
          </a:p>
        </p:txBody>
      </p:sp>
      <p:sp>
        <p:nvSpPr>
          <p:cNvPr id="5" name="投影片編號版面配置區 5"/>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1C1A887-CEDF-4F95-93D5-889C6838F367}" type="slidenum">
              <a:rPr kumimoji="0" lang="en-US" altLang="zh-TW">
                <a:latin typeface="Garamond" panose="02020404030301010803" pitchFamily="18" charset="0"/>
              </a:rPr>
              <a:pPr eaLnBrk="1" hangingPunct="1"/>
              <a:t>13</a:t>
            </a:fld>
            <a:endParaRPr kumimoji="0" lang="en-US" altLang="zh-TW">
              <a:latin typeface="Garamond" panose="02020404030301010803" pitchFamily="18" charset="0"/>
            </a:endParaRPr>
          </a:p>
        </p:txBody>
      </p:sp>
      <p:sp>
        <p:nvSpPr>
          <p:cNvPr id="14340" name="Rectangle 2"/>
          <p:cNvSpPr>
            <a:spLocks noGrp="1" noChangeArrowheads="1"/>
          </p:cNvSpPr>
          <p:nvPr>
            <p:ph type="title"/>
          </p:nvPr>
        </p:nvSpPr>
        <p:spPr/>
        <p:txBody>
          <a:bodyPr/>
          <a:lstStyle/>
          <a:p>
            <a:pPr eaLnBrk="1" hangingPunct="1"/>
            <a:r>
              <a:rPr lang="en-US" altLang="zh-TW" smtClean="0"/>
              <a:t>Changes from IPv4 (3/3)</a:t>
            </a:r>
          </a:p>
        </p:txBody>
      </p:sp>
      <p:sp>
        <p:nvSpPr>
          <p:cNvPr id="14341" name="Rectangle 3"/>
          <p:cNvSpPr>
            <a:spLocks noGrp="1" noChangeArrowheads="1"/>
          </p:cNvSpPr>
          <p:nvPr>
            <p:ph type="body" idx="1"/>
          </p:nvPr>
        </p:nvSpPr>
        <p:spPr/>
        <p:txBody>
          <a:bodyPr/>
          <a:lstStyle/>
          <a:p>
            <a:pPr eaLnBrk="1" hangingPunct="1"/>
            <a:r>
              <a:rPr lang="en-US" altLang="zh-TW" sz="2800" dirty="0" smtClean="0"/>
              <a:t>Checksum</a:t>
            </a:r>
          </a:p>
          <a:p>
            <a:pPr lvl="1" eaLnBrk="1" hangingPunct="1"/>
            <a:r>
              <a:rPr lang="en-US" altLang="zh-TW" sz="2400" dirty="0" smtClean="0"/>
              <a:t>removed to reduce processing at routers</a:t>
            </a:r>
          </a:p>
          <a:p>
            <a:pPr eaLnBrk="1" hangingPunct="1"/>
            <a:r>
              <a:rPr lang="en-US" altLang="zh-TW" sz="2800" dirty="0" smtClean="0"/>
              <a:t>Fragmentation </a:t>
            </a:r>
          </a:p>
          <a:p>
            <a:pPr lvl="1" eaLnBrk="1" hangingPunct="1"/>
            <a:r>
              <a:rPr lang="en-US" altLang="zh-TW" sz="2400" dirty="0" smtClean="0"/>
              <a:t>Not allowed at intermediate routers</a:t>
            </a:r>
            <a:endParaRPr lang="en-US" altLang="zh-TW" sz="3000" dirty="0" smtClean="0"/>
          </a:p>
        </p:txBody>
      </p:sp>
    </p:spTree>
    <p:extLst>
      <p:ext uri="{BB962C8B-B14F-4D97-AF65-F5344CB8AC3E}">
        <p14:creationId xmlns:p14="http://schemas.microsoft.com/office/powerpoint/2010/main" val="1976574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88913"/>
            <a:ext cx="8229600" cy="854075"/>
          </a:xfrm>
        </p:spPr>
        <p:txBody>
          <a:bodyPr/>
          <a:lstStyle/>
          <a:p>
            <a:r>
              <a:rPr lang="en-US" altLang="zh-TW" smtClean="0"/>
              <a:t>Examples of Option types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CB882EC-B0A4-4E01-8C42-DF767331E0DC}" type="slidenum">
              <a:rPr kumimoji="0" lang="zh-TW" altLang="en-US">
                <a:latin typeface="Garamond" panose="02020404030301010803" pitchFamily="18" charset="0"/>
              </a:rPr>
              <a:pPr eaLnBrk="1" hangingPunct="1"/>
              <a:t>130</a:t>
            </a:fld>
            <a:endParaRPr kumimoji="0" lang="zh-TW" altLang="en-US">
              <a:latin typeface="Garamond" panose="02020404030301010803" pitchFamily="18" charset="0"/>
            </a:endParaRPr>
          </a:p>
        </p:txBody>
      </p:sp>
      <p:sp>
        <p:nvSpPr>
          <p:cNvPr id="17412" name="TextBox 4"/>
          <p:cNvSpPr txBox="1">
            <a:spLocks noChangeArrowheads="1"/>
          </p:cNvSpPr>
          <p:nvPr/>
        </p:nvSpPr>
        <p:spPr bwMode="auto">
          <a:xfrm>
            <a:off x="323850" y="4505325"/>
            <a:ext cx="86412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dirty="0">
                <a:ea typeface="新細明體" panose="02020500000000000000" pitchFamily="18" charset="-120"/>
              </a:rPr>
              <a:t>4 (</a:t>
            </a:r>
            <a:r>
              <a:rPr lang="en-US" altLang="zh-TW" sz="1800" dirty="0" err="1">
                <a:ea typeface="新細明體" panose="02020500000000000000" pitchFamily="18" charset="-120"/>
              </a:rPr>
              <a:t>Etag</a:t>
            </a:r>
            <a:r>
              <a:rPr lang="en-US" altLang="zh-TW" sz="1800" dirty="0">
                <a:ea typeface="新細明體" panose="02020500000000000000" pitchFamily="18" charset="-120"/>
              </a:rPr>
              <a:t>) entity tag: proxy can assign entity tags to responses it sends to a client</a:t>
            </a:r>
          </a:p>
          <a:p>
            <a:pPr eaLnBrk="1" hangingPunct="1">
              <a:spcBef>
                <a:spcPct val="0"/>
              </a:spcBef>
              <a:buClrTx/>
              <a:buSzTx/>
              <a:buFontTx/>
              <a:buNone/>
            </a:pPr>
            <a:r>
              <a:rPr lang="en-US" altLang="zh-TW" sz="1800" dirty="0">
                <a:ea typeface="新細明體" panose="02020500000000000000" pitchFamily="18" charset="-120"/>
              </a:rPr>
              <a:t>14 (Max-Age) gives the maximum duration in seconds for which the answer may</a:t>
            </a:r>
          </a:p>
          <a:p>
            <a:pPr eaLnBrk="1" hangingPunct="1">
              <a:spcBef>
                <a:spcPct val="0"/>
              </a:spcBef>
              <a:buClrTx/>
              <a:buSzTx/>
              <a:buFontTx/>
              <a:buNone/>
            </a:pPr>
            <a:r>
              <a:rPr lang="en-US" altLang="zh-TW" sz="1800" dirty="0">
                <a:ea typeface="新細明體" panose="02020500000000000000" pitchFamily="18" charset="-120"/>
              </a:rPr>
              <a:t>    be cached.</a:t>
            </a:r>
          </a:p>
          <a:p>
            <a:pPr eaLnBrk="1" hangingPunct="1">
              <a:spcBef>
                <a:spcPct val="0"/>
              </a:spcBef>
              <a:buClrTx/>
              <a:buSzTx/>
              <a:buFontTx/>
              <a:buNone/>
            </a:pPr>
            <a:r>
              <a:rPr lang="en-US" altLang="zh-TW" sz="1800" dirty="0">
                <a:ea typeface="新細明體" panose="02020500000000000000" pitchFamily="18" charset="-120"/>
              </a:rPr>
              <a:t>19 (Token) is used to match a response with a request.</a:t>
            </a:r>
          </a:p>
          <a:p>
            <a:pPr eaLnBrk="1" hangingPunct="1">
              <a:spcBef>
                <a:spcPct val="0"/>
              </a:spcBef>
              <a:buClrTx/>
              <a:buSzTx/>
              <a:buFontTx/>
              <a:buNone/>
            </a:pPr>
            <a:r>
              <a:rPr lang="en-US" altLang="zh-TW" sz="1800" dirty="0">
                <a:solidFill>
                  <a:srgbClr val="FF0000"/>
                </a:solidFill>
                <a:ea typeface="新細明體" panose="02020500000000000000" pitchFamily="18" charset="-120"/>
              </a:rPr>
              <a:t>6 (Observe) </a:t>
            </a:r>
            <a:r>
              <a:rPr lang="en-US" altLang="zh-TW" sz="1800" dirty="0">
                <a:ea typeface="新細明體" panose="02020500000000000000" pitchFamily="18" charset="-120"/>
              </a:rPr>
              <a:t>is used to receive regularly updated values from the server</a:t>
            </a:r>
            <a:r>
              <a:rPr lang="en-US" altLang="zh-TW" sz="1800" dirty="0" smtClean="0">
                <a:ea typeface="新細明體" panose="02020500000000000000" pitchFamily="18" charset="-120"/>
              </a:rPr>
              <a:t>.</a:t>
            </a:r>
          </a:p>
          <a:p>
            <a:pPr eaLnBrk="1" hangingPunct="1">
              <a:spcBef>
                <a:spcPct val="0"/>
              </a:spcBef>
              <a:buClrTx/>
              <a:buSzTx/>
              <a:buFontTx/>
              <a:buNone/>
            </a:pPr>
            <a:r>
              <a:rPr lang="en-US" altLang="zh-TW" sz="1600" dirty="0">
                <a:solidFill>
                  <a:schemeClr val="tx2"/>
                </a:solidFill>
                <a:ea typeface="新細明體" panose="02020500000000000000" pitchFamily="18" charset="-120"/>
              </a:rPr>
              <a:t>RFC 7641:  Observing Resources in </a:t>
            </a:r>
            <a:r>
              <a:rPr lang="en-US" altLang="zh-TW" sz="1600">
                <a:solidFill>
                  <a:schemeClr val="tx2"/>
                </a:solidFill>
                <a:ea typeface="新細明體" panose="02020500000000000000" pitchFamily="18" charset="-120"/>
              </a:rPr>
              <a:t>CoAP.</a:t>
            </a:r>
            <a:endParaRPr lang="en-US" altLang="zh-TW" sz="1600" dirty="0">
              <a:solidFill>
                <a:schemeClr val="tx2"/>
              </a:solidFill>
              <a:ea typeface="新細明體" panose="02020500000000000000" pitchFamily="18" charset="-120"/>
            </a:endParaRPr>
          </a:p>
          <a:p>
            <a:pPr eaLnBrk="1" hangingPunct="1">
              <a:spcBef>
                <a:spcPct val="0"/>
              </a:spcBef>
              <a:buClrTx/>
              <a:buSzTx/>
              <a:buFontTx/>
              <a:buNone/>
            </a:pPr>
            <a:r>
              <a:rPr lang="en-US" altLang="zh-TW" sz="1800" dirty="0">
                <a:solidFill>
                  <a:srgbClr val="FF0000"/>
                </a:solidFill>
                <a:ea typeface="新細明體" panose="02020500000000000000" pitchFamily="18" charset="-120"/>
              </a:rPr>
              <a:t>23, 27 (Block2, Block1) </a:t>
            </a:r>
            <a:r>
              <a:rPr lang="en-US" altLang="zh-TW" sz="1800" dirty="0">
                <a:ea typeface="新細明體" panose="02020500000000000000" pitchFamily="18" charset="-120"/>
              </a:rPr>
              <a:t>is used to transfer blocks of responses </a:t>
            </a:r>
            <a:r>
              <a:rPr lang="en-US" altLang="zh-TW" sz="1800" dirty="0">
                <a:solidFill>
                  <a:schemeClr val="tx2"/>
                </a:solidFill>
                <a:ea typeface="新細明體" panose="02020500000000000000" pitchFamily="18" charset="-120"/>
              </a:rPr>
              <a:t>(Work in </a:t>
            </a:r>
            <a:r>
              <a:rPr lang="en-US" altLang="zh-TW" sz="1800" dirty="0" smtClean="0">
                <a:solidFill>
                  <a:schemeClr val="tx2"/>
                </a:solidFill>
                <a:ea typeface="新細明體" panose="02020500000000000000" pitchFamily="18" charset="-120"/>
              </a:rPr>
              <a:t>Progress)</a:t>
            </a:r>
            <a:endParaRPr lang="en-US" altLang="zh-TW" sz="1800" dirty="0">
              <a:solidFill>
                <a:schemeClr val="tx2"/>
              </a:solidFill>
              <a:ea typeface="新細明體" panose="02020500000000000000" pitchFamily="18" charset="-120"/>
            </a:endParaRPr>
          </a:p>
        </p:txBody>
      </p:sp>
      <p:pic>
        <p:nvPicPr>
          <p:cNvPr id="2" name="圖片 1"/>
          <p:cNvPicPr>
            <a:picLocks noChangeAspect="1"/>
          </p:cNvPicPr>
          <p:nvPr/>
        </p:nvPicPr>
        <p:blipFill>
          <a:blip r:embed="rId3"/>
          <a:stretch>
            <a:fillRect/>
          </a:stretch>
        </p:blipFill>
        <p:spPr>
          <a:xfrm>
            <a:off x="683568" y="908719"/>
            <a:ext cx="6336704" cy="3484333"/>
          </a:xfrm>
          <a:prstGeom prst="rect">
            <a:avLst/>
          </a:prstGeom>
        </p:spPr>
      </p:pic>
      <p:sp>
        <p:nvSpPr>
          <p:cNvPr id="3" name="矩形 2"/>
          <p:cNvSpPr/>
          <p:nvPr/>
        </p:nvSpPr>
        <p:spPr>
          <a:xfrm>
            <a:off x="7020272" y="1916832"/>
            <a:ext cx="1944216" cy="1077218"/>
          </a:xfrm>
          <a:prstGeom prst="rect">
            <a:avLst/>
          </a:prstGeom>
        </p:spPr>
        <p:txBody>
          <a:bodyPr wrap="square">
            <a:spAutoFit/>
          </a:bodyPr>
          <a:lstStyle/>
          <a:p>
            <a:r>
              <a:rPr lang="zh-TW" altLang="en-US" sz="1600" dirty="0"/>
              <a:t>C</a:t>
            </a:r>
            <a:r>
              <a:rPr lang="zh-TW" altLang="en-US" sz="1600" dirty="0" smtClean="0"/>
              <a:t>=Critical </a:t>
            </a:r>
            <a:r>
              <a:rPr lang="zh-TW" altLang="en-US" sz="1600" dirty="0"/>
              <a:t>U</a:t>
            </a:r>
            <a:r>
              <a:rPr lang="zh-TW" altLang="en-US" sz="1600" dirty="0" smtClean="0"/>
              <a:t>=Unsafe </a:t>
            </a:r>
            <a:r>
              <a:rPr lang="zh-TW" altLang="en-US" sz="1600" dirty="0"/>
              <a:t>N</a:t>
            </a:r>
            <a:r>
              <a:rPr lang="zh-TW" altLang="en-US" sz="1600" dirty="0" smtClean="0"/>
              <a:t>=NoCacheKey </a:t>
            </a:r>
            <a:r>
              <a:rPr lang="zh-TW" altLang="en-US" sz="1600" dirty="0"/>
              <a:t>R=Repeatable</a:t>
            </a:r>
          </a:p>
        </p:txBody>
      </p:sp>
    </p:spTree>
    <p:extLst>
      <p:ext uri="{BB962C8B-B14F-4D97-AF65-F5344CB8AC3E}">
        <p14:creationId xmlns:p14="http://schemas.microsoft.com/office/powerpoint/2010/main" val="10012050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CoAP</a:t>
            </a:r>
            <a:r>
              <a:rPr lang="en-US" altLang="zh-TW" dirty="0" smtClean="0"/>
              <a:t> Methods</a:t>
            </a:r>
            <a:endParaRPr lang="zh-TW" altLang="en-US" dirty="0"/>
          </a:p>
        </p:txBody>
      </p:sp>
      <p:sp>
        <p:nvSpPr>
          <p:cNvPr id="3" name="內容版面配置區 2"/>
          <p:cNvSpPr>
            <a:spLocks noGrp="1"/>
          </p:cNvSpPr>
          <p:nvPr>
            <p:ph idx="1"/>
          </p:nvPr>
        </p:nvSpPr>
        <p:spPr/>
        <p:txBody>
          <a:bodyPr/>
          <a:lstStyle/>
          <a:p>
            <a:r>
              <a:rPr lang="zh-TW" altLang="en-US" dirty="0"/>
              <a:t>CoAP makes use of GET, PUT, POST, and DELETE methods in a </a:t>
            </a:r>
            <a:r>
              <a:rPr lang="zh-TW" altLang="en-US" dirty="0" smtClean="0"/>
              <a:t>similar manner </a:t>
            </a:r>
            <a:r>
              <a:rPr lang="zh-TW" altLang="en-US" dirty="0"/>
              <a:t>to HTTP</a:t>
            </a:r>
            <a:r>
              <a:rPr lang="en-US" altLang="zh-TW" dirty="0"/>
              <a:t>. </a:t>
            </a:r>
            <a:endParaRPr lang="en-US" altLang="zh-TW" dirty="0" smtClean="0"/>
          </a:p>
          <a:p>
            <a:r>
              <a:rPr lang="en-US" altLang="zh-TW" dirty="0" smtClean="0"/>
              <a:t>New </a:t>
            </a:r>
            <a:r>
              <a:rPr lang="en-US" altLang="zh-TW" dirty="0"/>
              <a:t>methods can be added, and do not necessarily have to use requests and responses in pairs. </a:t>
            </a:r>
            <a:endParaRPr lang="en-US" altLang="zh-TW" dirty="0" smtClean="0"/>
          </a:p>
          <a:p>
            <a:pPr lvl="1"/>
            <a:r>
              <a:rPr lang="en-US" altLang="zh-TW" dirty="0" smtClean="0"/>
              <a:t>For </a:t>
            </a:r>
            <a:r>
              <a:rPr lang="en-US" altLang="zh-TW" dirty="0"/>
              <a:t>example: OBSERVE</a:t>
            </a:r>
            <a:endParaRPr lang="zh-TW" altLang="en-US" dirty="0"/>
          </a:p>
          <a:p>
            <a:endParaRPr lang="zh-TW" altLang="en-US" dirty="0"/>
          </a:p>
        </p:txBody>
      </p:sp>
    </p:spTree>
    <p:extLst>
      <p:ext uri="{BB962C8B-B14F-4D97-AF65-F5344CB8AC3E}">
        <p14:creationId xmlns:p14="http://schemas.microsoft.com/office/powerpoint/2010/main" val="4188230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CoAP</a:t>
            </a:r>
            <a:r>
              <a:rPr lang="en-US" altLang="zh-TW" dirty="0" smtClean="0"/>
              <a:t> URI</a:t>
            </a:r>
            <a:endParaRPr lang="zh-TW" altLang="en-US" dirty="0"/>
          </a:p>
        </p:txBody>
      </p:sp>
      <p:sp>
        <p:nvSpPr>
          <p:cNvPr id="3" name="內容版面配置區 2"/>
          <p:cNvSpPr>
            <a:spLocks noGrp="1"/>
          </p:cNvSpPr>
          <p:nvPr>
            <p:ph idx="1"/>
          </p:nvPr>
        </p:nvSpPr>
        <p:spPr/>
        <p:txBody>
          <a:bodyPr/>
          <a:lstStyle/>
          <a:p>
            <a:r>
              <a:rPr lang="en-US" altLang="zh-TW" dirty="0" err="1"/>
              <a:t>coap</a:t>
            </a:r>
            <a:r>
              <a:rPr lang="en-US" altLang="zh-TW" dirty="0"/>
              <a:t>-URI = "</a:t>
            </a:r>
            <a:r>
              <a:rPr lang="en-US" altLang="zh-TW" dirty="0" err="1"/>
              <a:t>coap</a:t>
            </a:r>
            <a:r>
              <a:rPr lang="en-US" altLang="zh-TW" dirty="0"/>
              <a:t>:" "//" host [ ":" port ] path-</a:t>
            </a:r>
            <a:r>
              <a:rPr lang="en-US" altLang="zh-TW" dirty="0" err="1"/>
              <a:t>abempty</a:t>
            </a:r>
            <a:r>
              <a:rPr lang="en-US" altLang="zh-TW" dirty="0"/>
              <a:t> [ "?" query </a:t>
            </a:r>
            <a:r>
              <a:rPr lang="en-US" altLang="zh-TW" dirty="0" smtClean="0"/>
              <a:t>]</a:t>
            </a:r>
          </a:p>
          <a:p>
            <a:pPr lvl="1"/>
            <a:r>
              <a:rPr lang="en-US" altLang="zh-TW" dirty="0" err="1"/>
              <a:t>coap</a:t>
            </a:r>
            <a:r>
              <a:rPr lang="en-US" altLang="zh-TW" dirty="0"/>
              <a:t>://example.com:5683/˜sensors/temp.xml</a:t>
            </a:r>
          </a:p>
          <a:p>
            <a:pPr lvl="1"/>
            <a:r>
              <a:rPr lang="en-US" altLang="zh-TW" dirty="0" smtClean="0"/>
              <a:t>coap</a:t>
            </a:r>
            <a:r>
              <a:rPr lang="en-US" altLang="zh-TW" dirty="0"/>
              <a:t>://EXAMPLE.com/%7Esensors/temp.xml</a:t>
            </a:r>
          </a:p>
          <a:p>
            <a:endParaRPr lang="en-US" altLang="zh-TW" dirty="0" smtClean="0"/>
          </a:p>
          <a:p>
            <a:r>
              <a:rPr lang="en-US" altLang="zh-TW" dirty="0" err="1" smtClean="0"/>
              <a:t>coaps</a:t>
            </a:r>
            <a:r>
              <a:rPr lang="en-US" altLang="zh-TW" dirty="0" smtClean="0"/>
              <a:t>-URI </a:t>
            </a:r>
            <a:r>
              <a:rPr lang="en-US" altLang="zh-TW" dirty="0"/>
              <a:t>= "</a:t>
            </a:r>
            <a:r>
              <a:rPr lang="en-US" altLang="zh-TW" dirty="0" err="1"/>
              <a:t>coaps</a:t>
            </a:r>
            <a:r>
              <a:rPr lang="en-US" altLang="zh-TW" dirty="0"/>
              <a:t>:" "//" host [ ":" port ] </a:t>
            </a:r>
            <a:r>
              <a:rPr lang="en-US" altLang="zh-TW" dirty="0" smtClean="0"/>
              <a:t>path-</a:t>
            </a:r>
            <a:r>
              <a:rPr lang="en-US" altLang="zh-TW" dirty="0" err="1" smtClean="0"/>
              <a:t>abempty</a:t>
            </a:r>
            <a:r>
              <a:rPr lang="en-US" altLang="zh-TW" dirty="0" smtClean="0"/>
              <a:t> [ </a:t>
            </a:r>
            <a:r>
              <a:rPr lang="en-US" altLang="zh-TW" dirty="0"/>
              <a:t>"?" query ]</a:t>
            </a:r>
            <a:endParaRPr lang="zh-TW" altLang="en-US" dirty="0"/>
          </a:p>
        </p:txBody>
      </p:sp>
    </p:spTree>
    <p:extLst>
      <p:ext uri="{BB962C8B-B14F-4D97-AF65-F5344CB8AC3E}">
        <p14:creationId xmlns:p14="http://schemas.microsoft.com/office/powerpoint/2010/main" val="17042359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15888"/>
            <a:ext cx="8229600" cy="1143000"/>
          </a:xfrm>
        </p:spPr>
        <p:txBody>
          <a:bodyPr/>
          <a:lstStyle/>
          <a:p>
            <a:r>
              <a:rPr lang="en-US" altLang="zh-TW" dirty="0"/>
              <a:t>Messaging Model</a:t>
            </a:r>
            <a:endParaRPr lang="en-US" altLang="zh-TW" dirty="0" smtClean="0"/>
          </a:p>
        </p:txBody>
      </p:sp>
      <p:sp>
        <p:nvSpPr>
          <p:cNvPr id="14339" name="Content Placeholder 2"/>
          <p:cNvSpPr>
            <a:spLocks noGrp="1"/>
          </p:cNvSpPr>
          <p:nvPr>
            <p:ph idx="1"/>
          </p:nvPr>
        </p:nvSpPr>
        <p:spPr>
          <a:xfrm>
            <a:off x="611188" y="981075"/>
            <a:ext cx="8229600" cy="4525963"/>
          </a:xfrm>
        </p:spPr>
        <p:txBody>
          <a:bodyPr/>
          <a:lstStyle/>
          <a:p>
            <a:r>
              <a:rPr lang="en-US" altLang="zh-TW" sz="2800" dirty="0"/>
              <a:t>Reliable Message Transmission</a:t>
            </a:r>
            <a:r>
              <a:rPr lang="en-US" altLang="zh-TW" sz="2800" dirty="0" smtClean="0"/>
              <a:t>:</a:t>
            </a:r>
            <a:endParaRPr lang="en-US" altLang="zh-TW" sz="2800" dirty="0"/>
          </a:p>
          <a:p>
            <a:pPr lvl="1"/>
            <a:r>
              <a:rPr lang="en-US" altLang="zh-TW" sz="2400" dirty="0"/>
              <a:t>Reliability is provided by marking a message as Confirmable (CON).  </a:t>
            </a:r>
            <a:endParaRPr lang="en-US" altLang="zh-TW" sz="2400" dirty="0" smtClean="0"/>
          </a:p>
          <a:p>
            <a:pPr lvl="1"/>
            <a:r>
              <a:rPr lang="en-US" altLang="zh-TW" sz="2400" dirty="0" smtClean="0"/>
              <a:t>A </a:t>
            </a:r>
            <a:r>
              <a:rPr lang="en-US" altLang="zh-TW" sz="2400" dirty="0"/>
              <a:t>Confirmable message is retransmitted using a default timeout </a:t>
            </a:r>
            <a:r>
              <a:rPr lang="en-US" altLang="zh-TW" sz="2400" dirty="0" smtClean="0"/>
              <a:t>and exponential </a:t>
            </a:r>
            <a:r>
              <a:rPr lang="en-US" altLang="zh-TW" sz="2400" dirty="0"/>
              <a:t>back-off between retransmissions, until the </a:t>
            </a:r>
            <a:r>
              <a:rPr lang="en-US" altLang="zh-TW" sz="2400" dirty="0" smtClean="0"/>
              <a:t>recipient sends </a:t>
            </a:r>
            <a:r>
              <a:rPr lang="en-US" altLang="zh-TW" sz="2400" dirty="0"/>
              <a:t>an Acknowledgement </a:t>
            </a:r>
            <a:r>
              <a:rPr lang="en-US" altLang="zh-TW" sz="2400" dirty="0" smtClean="0"/>
              <a:t>message.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EB0BC12-248A-4BC9-A827-1F46D4056358}" type="slidenum">
              <a:rPr kumimoji="0" lang="zh-TW" altLang="en-US">
                <a:latin typeface="Garamond" panose="02020404030301010803" pitchFamily="18" charset="0"/>
              </a:rPr>
              <a:pPr eaLnBrk="1" hangingPunct="1"/>
              <a:t>133</a:t>
            </a:fld>
            <a:endParaRPr kumimoji="0" lang="zh-TW" altLang="en-US">
              <a:latin typeface="Garamond" panose="02020404030301010803" pitchFamily="18" charset="0"/>
            </a:endParaRPr>
          </a:p>
        </p:txBody>
      </p:sp>
      <p:pic>
        <p:nvPicPr>
          <p:cNvPr id="2" name="圖片 1"/>
          <p:cNvPicPr>
            <a:picLocks noChangeAspect="1"/>
          </p:cNvPicPr>
          <p:nvPr/>
        </p:nvPicPr>
        <p:blipFill>
          <a:blip r:embed="rId3"/>
          <a:stretch>
            <a:fillRect/>
          </a:stretch>
        </p:blipFill>
        <p:spPr>
          <a:xfrm>
            <a:off x="2468421" y="3861048"/>
            <a:ext cx="2960889" cy="1645990"/>
          </a:xfrm>
          <a:prstGeom prst="rect">
            <a:avLst/>
          </a:prstGeom>
        </p:spPr>
      </p:pic>
    </p:spTree>
    <p:extLst>
      <p:ext uri="{BB962C8B-B14F-4D97-AF65-F5344CB8AC3E}">
        <p14:creationId xmlns:p14="http://schemas.microsoft.com/office/powerpoint/2010/main" val="24165453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15888"/>
            <a:ext cx="8229600" cy="1143000"/>
          </a:xfrm>
        </p:spPr>
        <p:txBody>
          <a:bodyPr/>
          <a:lstStyle/>
          <a:p>
            <a:r>
              <a:rPr lang="en-US" altLang="zh-TW" dirty="0"/>
              <a:t>Messaging Model</a:t>
            </a:r>
            <a:endParaRPr lang="en-US" altLang="zh-TW" dirty="0" smtClean="0"/>
          </a:p>
        </p:txBody>
      </p:sp>
      <p:sp>
        <p:nvSpPr>
          <p:cNvPr id="14339" name="Content Placeholder 2"/>
          <p:cNvSpPr>
            <a:spLocks noGrp="1"/>
          </p:cNvSpPr>
          <p:nvPr>
            <p:ph idx="1"/>
          </p:nvPr>
        </p:nvSpPr>
        <p:spPr>
          <a:xfrm>
            <a:off x="611188" y="981075"/>
            <a:ext cx="8229600" cy="4525963"/>
          </a:xfrm>
        </p:spPr>
        <p:txBody>
          <a:bodyPr/>
          <a:lstStyle/>
          <a:p>
            <a:r>
              <a:rPr lang="en-US" altLang="zh-TW" sz="2800" dirty="0"/>
              <a:t> Unreliable Message Transmission:</a:t>
            </a:r>
          </a:p>
          <a:p>
            <a:pPr lvl="1"/>
            <a:r>
              <a:rPr lang="en-US" altLang="zh-TW" sz="2400" dirty="0" smtClean="0"/>
              <a:t>A </a:t>
            </a:r>
            <a:r>
              <a:rPr lang="en-US" altLang="zh-TW" sz="2400" dirty="0"/>
              <a:t>message that does not require reliable transmission </a:t>
            </a:r>
            <a:r>
              <a:rPr lang="en-US" altLang="zh-TW" sz="2400" dirty="0" smtClean="0"/>
              <a:t>can </a:t>
            </a:r>
            <a:r>
              <a:rPr lang="en-US" altLang="zh-TW" sz="2400" dirty="0"/>
              <a:t>be </a:t>
            </a:r>
            <a:r>
              <a:rPr lang="en-US" altLang="zh-TW" sz="2400" dirty="0" smtClean="0"/>
              <a:t>sent as </a:t>
            </a:r>
            <a:r>
              <a:rPr lang="en-US" altLang="zh-TW" sz="2400" dirty="0"/>
              <a:t>a Non-confirmable message (NON).  </a:t>
            </a:r>
            <a:endParaRPr lang="en-US" altLang="zh-TW" sz="2400" dirty="0" smtClean="0"/>
          </a:p>
          <a:p>
            <a:pPr lvl="1"/>
            <a:r>
              <a:rPr lang="en-US" altLang="zh-TW" sz="2400" dirty="0" smtClean="0"/>
              <a:t>These </a:t>
            </a:r>
            <a:r>
              <a:rPr lang="en-US" altLang="zh-TW" sz="2400" dirty="0"/>
              <a:t>are not acknowledged.</a:t>
            </a:r>
            <a:endParaRPr lang="en-US" altLang="zh-TW" sz="2400" dirty="0" smtClean="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EB0BC12-248A-4BC9-A827-1F46D4056358}" type="slidenum">
              <a:rPr kumimoji="0" lang="zh-TW" altLang="en-US">
                <a:latin typeface="Garamond" panose="02020404030301010803" pitchFamily="18" charset="0"/>
              </a:rPr>
              <a:pPr eaLnBrk="1" hangingPunct="1"/>
              <a:t>134</a:t>
            </a:fld>
            <a:endParaRPr kumimoji="0" lang="zh-TW" altLang="en-US">
              <a:latin typeface="Garamond" panose="02020404030301010803" pitchFamily="18" charset="0"/>
            </a:endParaRPr>
          </a:p>
        </p:txBody>
      </p:sp>
      <p:pic>
        <p:nvPicPr>
          <p:cNvPr id="3" name="圖片 2"/>
          <p:cNvPicPr>
            <a:picLocks noChangeAspect="1"/>
          </p:cNvPicPr>
          <p:nvPr/>
        </p:nvPicPr>
        <p:blipFill>
          <a:blip r:embed="rId3"/>
          <a:stretch>
            <a:fillRect/>
          </a:stretch>
        </p:blipFill>
        <p:spPr>
          <a:xfrm>
            <a:off x="2555776" y="3429000"/>
            <a:ext cx="3168352" cy="1254582"/>
          </a:xfrm>
          <a:prstGeom prst="rect">
            <a:avLst/>
          </a:prstGeom>
        </p:spPr>
      </p:pic>
    </p:spTree>
    <p:extLst>
      <p:ext uri="{BB962C8B-B14F-4D97-AF65-F5344CB8AC3E}">
        <p14:creationId xmlns:p14="http://schemas.microsoft.com/office/powerpoint/2010/main" val="24809180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zh-TW" smtClean="0"/>
              <a:t>Example 1 of CoAP Requests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3D54A61-AD43-4953-A0CA-EB657DDB6797}" type="slidenum">
              <a:rPr kumimoji="0" lang="zh-TW" altLang="en-US">
                <a:latin typeface="Garamond" panose="02020404030301010803" pitchFamily="18" charset="0"/>
              </a:rPr>
              <a:pPr eaLnBrk="1" hangingPunct="1"/>
              <a:t>135</a:t>
            </a:fld>
            <a:endParaRPr kumimoji="0" lang="zh-TW" altLang="en-US">
              <a:latin typeface="Garamond" panose="02020404030301010803" pitchFamily="18"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8494" y="1520032"/>
            <a:ext cx="4833937"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6825" y="2273300"/>
            <a:ext cx="4006290" cy="3416320"/>
          </a:xfrm>
          <a:prstGeom prst="rect">
            <a:avLst/>
          </a:prstGeom>
          <a:noFill/>
        </p:spPr>
        <p:txBody>
          <a:bodyPr wrap="none">
            <a:spAutoFit/>
          </a:bodyPr>
          <a:lstStyle/>
          <a:p>
            <a:pPr>
              <a:defRPr/>
            </a:pPr>
            <a:r>
              <a:rPr lang="en-US" i="1" dirty="0">
                <a:latin typeface="Arial" charset="0"/>
                <a:cs typeface="Arial" pitchFamily="34" charset="0"/>
              </a:rPr>
              <a:t>Synchronous</a:t>
            </a:r>
            <a:r>
              <a:rPr lang="en-US" dirty="0">
                <a:latin typeface="Arial" charset="0"/>
                <a:cs typeface="Arial" pitchFamily="34" charset="0"/>
              </a:rPr>
              <a:t> Message Exchange</a:t>
            </a:r>
          </a:p>
          <a:p>
            <a:pPr marL="342900" indent="-342900">
              <a:buFontTx/>
              <a:buAutoNum type="arabicPeriod"/>
              <a:defRPr/>
            </a:pPr>
            <a:r>
              <a:rPr lang="en-US" dirty="0">
                <a:latin typeface="Arial" charset="0"/>
                <a:cs typeface="Arial" pitchFamily="34" charset="0"/>
              </a:rPr>
              <a:t>A </a:t>
            </a:r>
            <a:r>
              <a:rPr lang="en-US" dirty="0" err="1">
                <a:latin typeface="Arial" charset="0"/>
                <a:cs typeface="Arial" pitchFamily="34" charset="0"/>
              </a:rPr>
              <a:t>CONfirmable</a:t>
            </a:r>
            <a:r>
              <a:rPr lang="en-US" dirty="0">
                <a:latin typeface="Arial" charset="0"/>
                <a:cs typeface="Arial" pitchFamily="34" charset="0"/>
              </a:rPr>
              <a:t> message followed</a:t>
            </a:r>
          </a:p>
          <a:p>
            <a:pPr>
              <a:defRPr/>
            </a:pPr>
            <a:r>
              <a:rPr lang="en-US" dirty="0">
                <a:latin typeface="Arial" charset="0"/>
                <a:cs typeface="Arial" pitchFamily="34" charset="0"/>
              </a:rPr>
              <a:t>     by </a:t>
            </a:r>
            <a:r>
              <a:rPr lang="en-US" dirty="0" err="1">
                <a:latin typeface="Arial" charset="0"/>
                <a:cs typeface="Arial" pitchFamily="34" charset="0"/>
              </a:rPr>
              <a:t>ACKowledgement</a:t>
            </a:r>
            <a:r>
              <a:rPr lang="en-US" dirty="0">
                <a:latin typeface="Arial" charset="0"/>
                <a:cs typeface="Arial" pitchFamily="34" charset="0"/>
              </a:rPr>
              <a:t> </a:t>
            </a:r>
            <a:r>
              <a:rPr lang="en-US" dirty="0">
                <a:solidFill>
                  <a:srgbClr val="FF0000"/>
                </a:solidFill>
                <a:latin typeface="Arial" charset="0"/>
                <a:cs typeface="Arial" pitchFamily="34" charset="0"/>
              </a:rPr>
              <a:t>piggybacked</a:t>
            </a:r>
          </a:p>
          <a:p>
            <a:pPr>
              <a:defRPr/>
            </a:pPr>
            <a:r>
              <a:rPr lang="en-US" dirty="0">
                <a:latin typeface="Arial" charset="0"/>
                <a:cs typeface="Arial" pitchFamily="34" charset="0"/>
              </a:rPr>
              <a:t>     with the response in the same</a:t>
            </a:r>
          </a:p>
          <a:p>
            <a:pPr>
              <a:defRPr/>
            </a:pPr>
            <a:r>
              <a:rPr lang="en-US" dirty="0">
                <a:latin typeface="Arial" charset="0"/>
                <a:cs typeface="Arial" pitchFamily="34" charset="0"/>
              </a:rPr>
              <a:t>     Message ID (MID).</a:t>
            </a:r>
          </a:p>
          <a:p>
            <a:pPr>
              <a:defRPr/>
            </a:pPr>
            <a:endParaRPr lang="en-US" dirty="0">
              <a:latin typeface="Arial" charset="0"/>
              <a:cs typeface="Arial" pitchFamily="34" charset="0"/>
            </a:endParaRPr>
          </a:p>
          <a:p>
            <a:pPr>
              <a:defRPr/>
            </a:pPr>
            <a:r>
              <a:rPr lang="en-US" dirty="0">
                <a:latin typeface="Arial" charset="0"/>
                <a:cs typeface="Arial" pitchFamily="34" charset="0"/>
              </a:rPr>
              <a:t>2. When </a:t>
            </a:r>
            <a:r>
              <a:rPr lang="en-US" dirty="0" err="1">
                <a:latin typeface="Arial" charset="0"/>
                <a:cs typeface="Arial" pitchFamily="34" charset="0"/>
              </a:rPr>
              <a:t>ACKnowledgment</a:t>
            </a:r>
            <a:r>
              <a:rPr lang="en-US" dirty="0">
                <a:latin typeface="Arial" charset="0"/>
                <a:cs typeface="Arial" pitchFamily="34" charset="0"/>
              </a:rPr>
              <a:t> was </a:t>
            </a:r>
          </a:p>
          <a:p>
            <a:pPr>
              <a:defRPr/>
            </a:pPr>
            <a:r>
              <a:rPr lang="en-US" dirty="0">
                <a:latin typeface="Arial" charset="0"/>
                <a:cs typeface="Arial" pitchFamily="34" charset="0"/>
              </a:rPr>
              <a:t>    lost, Client’s timer expires and</a:t>
            </a:r>
          </a:p>
          <a:p>
            <a:pPr>
              <a:defRPr/>
            </a:pPr>
            <a:r>
              <a:rPr lang="en-US" dirty="0">
                <a:latin typeface="Arial" charset="0"/>
                <a:cs typeface="Arial" pitchFamily="34" charset="0"/>
              </a:rPr>
              <a:t>    it resends the message</a:t>
            </a:r>
            <a:r>
              <a:rPr lang="en-US" dirty="0" smtClean="0">
                <a:latin typeface="Arial" charset="0"/>
                <a:cs typeface="Arial" pitchFamily="34" charset="0"/>
              </a:rPr>
              <a:t>.</a:t>
            </a:r>
          </a:p>
          <a:p>
            <a:pPr>
              <a:defRPr/>
            </a:pPr>
            <a:endParaRPr lang="en-US" dirty="0" smtClean="0">
              <a:latin typeface="Arial" charset="0"/>
              <a:cs typeface="Arial" pitchFamily="34" charset="0"/>
            </a:endParaRPr>
          </a:p>
          <a:p>
            <a:pPr>
              <a:defRPr/>
            </a:pPr>
            <a:r>
              <a:rPr lang="en-US" dirty="0" smtClean="0">
                <a:latin typeface="Arial" charset="0"/>
                <a:cs typeface="Arial" pitchFamily="34" charset="0"/>
              </a:rPr>
              <a:t>3. </a:t>
            </a:r>
            <a:r>
              <a:rPr lang="en-US" altLang="zh-TW" dirty="0" smtClean="0"/>
              <a:t>Exponential </a:t>
            </a:r>
            <a:r>
              <a:rPr lang="en-US" altLang="zh-TW" dirty="0"/>
              <a:t>back-off between </a:t>
            </a:r>
            <a:endParaRPr lang="en-US" altLang="zh-TW" dirty="0" smtClean="0"/>
          </a:p>
          <a:p>
            <a:pPr>
              <a:defRPr/>
            </a:pPr>
            <a:r>
              <a:rPr lang="en-US" altLang="zh-TW" dirty="0"/>
              <a:t> </a:t>
            </a:r>
            <a:r>
              <a:rPr lang="en-US" altLang="zh-TW" dirty="0" smtClean="0"/>
              <a:t>   retransmissions.</a:t>
            </a:r>
            <a:endParaRPr lang="en-US" dirty="0">
              <a:latin typeface="Arial" charset="0"/>
              <a:cs typeface="Arial" pitchFamily="34" charset="0"/>
            </a:endParaRPr>
          </a:p>
        </p:txBody>
      </p:sp>
      <p:sp>
        <p:nvSpPr>
          <p:cNvPr id="18438" name="TextBox 7"/>
          <p:cNvSpPr txBox="1">
            <a:spLocks noChangeArrowheads="1"/>
          </p:cNvSpPr>
          <p:nvPr/>
        </p:nvSpPr>
        <p:spPr bwMode="auto">
          <a:xfrm>
            <a:off x="395288" y="5876925"/>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latin typeface="Calibri" panose="020F0502020204030204" pitchFamily="34" charset="0"/>
                <a:ea typeface="新細明體" panose="02020500000000000000" pitchFamily="18" charset="-120"/>
              </a:rPr>
              <a:t>Source: M2M Communications: A Systems Approach, Wiley, 2012</a:t>
            </a:r>
          </a:p>
        </p:txBody>
      </p:sp>
    </p:spTree>
    <p:extLst>
      <p:ext uri="{BB962C8B-B14F-4D97-AF65-F5344CB8AC3E}">
        <p14:creationId xmlns:p14="http://schemas.microsoft.com/office/powerpoint/2010/main" val="31080663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zh-TW" dirty="0" smtClean="0"/>
              <a:t>Example 2a of </a:t>
            </a:r>
            <a:r>
              <a:rPr lang="en-US" altLang="zh-TW" dirty="0" err="1" smtClean="0"/>
              <a:t>CoAP</a:t>
            </a:r>
            <a:r>
              <a:rPr lang="en-US" altLang="zh-TW" dirty="0" smtClean="0"/>
              <a:t> Requests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F383E10-DE02-491F-AE0F-1D30644CC25E}" type="slidenum">
              <a:rPr kumimoji="0" lang="zh-TW" altLang="en-US">
                <a:latin typeface="Garamond" panose="02020404030301010803" pitchFamily="18" charset="0"/>
              </a:rPr>
              <a:pPr eaLnBrk="1" hangingPunct="1"/>
              <a:t>136</a:t>
            </a:fld>
            <a:endParaRPr kumimoji="0" lang="zh-TW" altLang="en-US">
              <a:latin typeface="Garamond" panose="02020404030301010803" pitchFamily="18" charset="0"/>
            </a:endParaRPr>
          </a:p>
        </p:txBody>
      </p:sp>
      <p:sp>
        <p:nvSpPr>
          <p:cNvPr id="7" name="TextBox 6"/>
          <p:cNvSpPr txBox="1"/>
          <p:nvPr/>
        </p:nvSpPr>
        <p:spPr>
          <a:xfrm>
            <a:off x="4427538" y="2292350"/>
            <a:ext cx="4724370" cy="2585323"/>
          </a:xfrm>
          <a:prstGeom prst="rect">
            <a:avLst/>
          </a:prstGeom>
          <a:noFill/>
        </p:spPr>
        <p:txBody>
          <a:bodyPr wrap="none">
            <a:spAutoFit/>
          </a:bodyPr>
          <a:lstStyle/>
          <a:p>
            <a:pPr>
              <a:defRPr/>
            </a:pPr>
            <a:r>
              <a:rPr lang="en-US" i="1" dirty="0">
                <a:latin typeface="Arial" charset="0"/>
                <a:cs typeface="Arial" pitchFamily="34" charset="0"/>
              </a:rPr>
              <a:t>Asynchronous </a:t>
            </a:r>
            <a:r>
              <a:rPr lang="en-US" dirty="0">
                <a:latin typeface="Arial" charset="0"/>
                <a:cs typeface="Arial" pitchFamily="34" charset="0"/>
              </a:rPr>
              <a:t>Message Exchange</a:t>
            </a:r>
          </a:p>
          <a:p>
            <a:pPr marL="342900" indent="-342900">
              <a:buFontTx/>
              <a:buAutoNum type="arabicPeriod"/>
              <a:defRPr/>
            </a:pPr>
            <a:r>
              <a:rPr lang="en-US" dirty="0">
                <a:latin typeface="Arial" charset="0"/>
                <a:cs typeface="Arial" pitchFamily="34" charset="0"/>
              </a:rPr>
              <a:t>A </a:t>
            </a:r>
            <a:r>
              <a:rPr lang="en-US" dirty="0" err="1">
                <a:latin typeface="Arial" charset="0"/>
                <a:cs typeface="Arial" pitchFamily="34" charset="0"/>
              </a:rPr>
              <a:t>CONfirmable</a:t>
            </a:r>
            <a:r>
              <a:rPr lang="en-US" dirty="0">
                <a:latin typeface="Arial" charset="0"/>
                <a:cs typeface="Arial" pitchFamily="34" charset="0"/>
              </a:rPr>
              <a:t> message with TOKEN</a:t>
            </a:r>
          </a:p>
          <a:p>
            <a:pPr>
              <a:defRPr/>
            </a:pPr>
            <a:r>
              <a:rPr lang="en-US" dirty="0">
                <a:latin typeface="Arial" charset="0"/>
                <a:cs typeface="Arial" pitchFamily="34" charset="0"/>
              </a:rPr>
              <a:t>     option can be acknowledged immediately</a:t>
            </a:r>
          </a:p>
          <a:p>
            <a:pPr>
              <a:defRPr/>
            </a:pPr>
            <a:r>
              <a:rPr lang="en-US" dirty="0" smtClean="0">
                <a:latin typeface="Arial" charset="0"/>
                <a:cs typeface="Arial" pitchFamily="34" charset="0"/>
              </a:rPr>
              <a:t>      with </a:t>
            </a:r>
            <a:r>
              <a:rPr lang="en-US" dirty="0">
                <a:latin typeface="Arial" charset="0"/>
                <a:cs typeface="Arial" pitchFamily="34" charset="0"/>
              </a:rPr>
              <a:t>an </a:t>
            </a:r>
            <a:r>
              <a:rPr lang="en-US" dirty="0" smtClean="0">
                <a:latin typeface="Arial" charset="0"/>
                <a:cs typeface="Arial" pitchFamily="34" charset="0"/>
              </a:rPr>
              <a:t>Empty Acknowledgement.</a:t>
            </a:r>
          </a:p>
          <a:p>
            <a:pPr>
              <a:defRPr/>
            </a:pPr>
            <a:endParaRPr lang="en-US" dirty="0">
              <a:latin typeface="Arial" charset="0"/>
              <a:cs typeface="Arial" pitchFamily="34" charset="0"/>
            </a:endParaRPr>
          </a:p>
          <a:p>
            <a:pPr>
              <a:defRPr/>
            </a:pPr>
            <a:r>
              <a:rPr lang="en-US" dirty="0">
                <a:latin typeface="Arial" charset="0"/>
                <a:cs typeface="Arial" pitchFamily="34" charset="0"/>
              </a:rPr>
              <a:t>2. When the response is available,</a:t>
            </a:r>
          </a:p>
          <a:p>
            <a:pPr>
              <a:defRPr/>
            </a:pPr>
            <a:r>
              <a:rPr lang="en-US" dirty="0">
                <a:latin typeface="Arial" charset="0"/>
                <a:cs typeface="Arial" pitchFamily="34" charset="0"/>
              </a:rPr>
              <a:t>     it can be returned in a new CON</a:t>
            </a:r>
          </a:p>
          <a:p>
            <a:pPr>
              <a:defRPr/>
            </a:pPr>
            <a:r>
              <a:rPr lang="en-US" dirty="0">
                <a:latin typeface="Arial" charset="0"/>
                <a:cs typeface="Arial" pitchFamily="34" charset="0"/>
              </a:rPr>
              <a:t>     message with the same TOKEN</a:t>
            </a:r>
          </a:p>
          <a:p>
            <a:pPr>
              <a:defRPr/>
            </a:pPr>
            <a:r>
              <a:rPr lang="en-US" dirty="0">
                <a:latin typeface="Arial" charset="0"/>
                <a:cs typeface="Arial" pitchFamily="34" charset="0"/>
              </a:rPr>
              <a:t>     ID.</a:t>
            </a:r>
          </a:p>
        </p:txBody>
      </p:sp>
      <p:pic>
        <p:nvPicPr>
          <p:cNvPr id="2" name="圖片 1"/>
          <p:cNvPicPr>
            <a:picLocks noChangeAspect="1"/>
          </p:cNvPicPr>
          <p:nvPr/>
        </p:nvPicPr>
        <p:blipFill>
          <a:blip r:embed="rId3"/>
          <a:stretch>
            <a:fillRect/>
          </a:stretch>
        </p:blipFill>
        <p:spPr>
          <a:xfrm>
            <a:off x="1115616" y="1417638"/>
            <a:ext cx="3141776" cy="4459634"/>
          </a:xfrm>
          <a:prstGeom prst="rect">
            <a:avLst/>
          </a:prstGeom>
        </p:spPr>
      </p:pic>
    </p:spTree>
    <p:extLst>
      <p:ext uri="{BB962C8B-B14F-4D97-AF65-F5344CB8AC3E}">
        <p14:creationId xmlns:p14="http://schemas.microsoft.com/office/powerpoint/2010/main" val="8438330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zh-TW" dirty="0" smtClean="0"/>
              <a:t>Example 2b of </a:t>
            </a:r>
            <a:r>
              <a:rPr lang="en-US" altLang="zh-TW" dirty="0" err="1" smtClean="0"/>
              <a:t>CoAP</a:t>
            </a:r>
            <a:r>
              <a:rPr lang="en-US" altLang="zh-TW" dirty="0" smtClean="0"/>
              <a:t> Requests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F383E10-DE02-491F-AE0F-1D30644CC25E}" type="slidenum">
              <a:rPr kumimoji="0" lang="zh-TW" altLang="en-US">
                <a:latin typeface="Garamond" panose="02020404030301010803" pitchFamily="18" charset="0"/>
              </a:rPr>
              <a:pPr eaLnBrk="1" hangingPunct="1"/>
              <a:t>137</a:t>
            </a:fld>
            <a:endParaRPr kumimoji="0" lang="zh-TW" altLang="en-US">
              <a:latin typeface="Garamond" panose="02020404030301010803" pitchFamily="18" charset="0"/>
            </a:endParaRPr>
          </a:p>
        </p:txBody>
      </p:sp>
      <p:sp>
        <p:nvSpPr>
          <p:cNvPr id="7" name="TextBox 6"/>
          <p:cNvSpPr txBox="1"/>
          <p:nvPr/>
        </p:nvSpPr>
        <p:spPr>
          <a:xfrm>
            <a:off x="4427538" y="2292350"/>
            <a:ext cx="4754571" cy="1754326"/>
          </a:xfrm>
          <a:prstGeom prst="rect">
            <a:avLst/>
          </a:prstGeom>
          <a:noFill/>
        </p:spPr>
        <p:txBody>
          <a:bodyPr wrap="none">
            <a:spAutoFit/>
          </a:bodyPr>
          <a:lstStyle/>
          <a:p>
            <a:pPr>
              <a:defRPr/>
            </a:pPr>
            <a:r>
              <a:rPr lang="en-US" i="1" dirty="0">
                <a:latin typeface="Arial" charset="0"/>
                <a:cs typeface="Arial" pitchFamily="34" charset="0"/>
              </a:rPr>
              <a:t>Asynchronous </a:t>
            </a:r>
            <a:r>
              <a:rPr lang="en-US" dirty="0">
                <a:latin typeface="Arial" charset="0"/>
                <a:cs typeface="Arial" pitchFamily="34" charset="0"/>
              </a:rPr>
              <a:t>Message Exchange</a:t>
            </a:r>
          </a:p>
          <a:p>
            <a:pPr marL="342900" indent="-342900">
              <a:buFontTx/>
              <a:buAutoNum type="arabicPeriod"/>
              <a:defRPr/>
            </a:pPr>
            <a:r>
              <a:rPr lang="en-US" dirty="0">
                <a:latin typeface="Arial" charset="0"/>
                <a:cs typeface="Arial" pitchFamily="34" charset="0"/>
              </a:rPr>
              <a:t>A </a:t>
            </a:r>
            <a:r>
              <a:rPr lang="en-US" dirty="0" smtClean="0">
                <a:latin typeface="Arial" charset="0"/>
                <a:cs typeface="Arial" pitchFamily="34" charset="0"/>
              </a:rPr>
              <a:t>Non-confirmable message </a:t>
            </a:r>
            <a:r>
              <a:rPr lang="en-US" dirty="0">
                <a:latin typeface="Arial" charset="0"/>
                <a:cs typeface="Arial" pitchFamily="34" charset="0"/>
              </a:rPr>
              <a:t>with TOKEN</a:t>
            </a:r>
          </a:p>
          <a:p>
            <a:pPr>
              <a:defRPr/>
            </a:pPr>
            <a:r>
              <a:rPr lang="en-US" dirty="0">
                <a:latin typeface="Arial" charset="0"/>
                <a:cs typeface="Arial" pitchFamily="34" charset="0"/>
              </a:rPr>
              <a:t>      then the </a:t>
            </a:r>
            <a:r>
              <a:rPr lang="en-US" dirty="0" smtClean="0">
                <a:latin typeface="Arial" charset="0"/>
                <a:cs typeface="Arial" pitchFamily="34" charset="0"/>
              </a:rPr>
              <a:t>response is </a:t>
            </a:r>
            <a:r>
              <a:rPr lang="en-US" dirty="0">
                <a:latin typeface="Arial" charset="0"/>
                <a:cs typeface="Arial" pitchFamily="34" charset="0"/>
              </a:rPr>
              <a:t>sent using a new </a:t>
            </a:r>
            <a:endParaRPr lang="en-US" dirty="0" smtClean="0">
              <a:latin typeface="Arial" charset="0"/>
              <a:cs typeface="Arial" pitchFamily="34" charset="0"/>
            </a:endParaRPr>
          </a:p>
          <a:p>
            <a:pPr>
              <a:defRPr/>
            </a:pPr>
            <a:r>
              <a:rPr lang="en-US" dirty="0" smtClean="0">
                <a:latin typeface="Arial" charset="0"/>
                <a:cs typeface="Arial" pitchFamily="34" charset="0"/>
              </a:rPr>
              <a:t>      Non-confirmable </a:t>
            </a:r>
            <a:r>
              <a:rPr lang="en-US" dirty="0">
                <a:latin typeface="Arial" charset="0"/>
                <a:cs typeface="Arial" pitchFamily="34" charset="0"/>
              </a:rPr>
              <a:t>message, although the </a:t>
            </a:r>
            <a:endParaRPr lang="en-US" dirty="0" smtClean="0">
              <a:latin typeface="Arial" charset="0"/>
              <a:cs typeface="Arial" pitchFamily="34" charset="0"/>
            </a:endParaRPr>
          </a:p>
          <a:p>
            <a:pPr>
              <a:defRPr/>
            </a:pPr>
            <a:r>
              <a:rPr lang="en-US" dirty="0" smtClean="0">
                <a:latin typeface="Arial" charset="0"/>
                <a:cs typeface="Arial" pitchFamily="34" charset="0"/>
              </a:rPr>
              <a:t>      server may instead </a:t>
            </a:r>
            <a:r>
              <a:rPr lang="en-US" dirty="0">
                <a:latin typeface="Arial" charset="0"/>
                <a:cs typeface="Arial" pitchFamily="34" charset="0"/>
              </a:rPr>
              <a:t>send a Confirmable </a:t>
            </a:r>
            <a:endParaRPr lang="en-US" dirty="0" smtClean="0">
              <a:latin typeface="Arial" charset="0"/>
              <a:cs typeface="Arial" pitchFamily="34" charset="0"/>
            </a:endParaRPr>
          </a:p>
          <a:p>
            <a:pPr>
              <a:defRPr/>
            </a:pPr>
            <a:r>
              <a:rPr lang="en-US" dirty="0" smtClean="0">
                <a:latin typeface="Arial" charset="0"/>
                <a:cs typeface="Arial" pitchFamily="34" charset="0"/>
              </a:rPr>
              <a:t>message</a:t>
            </a:r>
            <a:r>
              <a:rPr lang="en-US" dirty="0">
                <a:latin typeface="Arial" charset="0"/>
                <a:cs typeface="Arial" pitchFamily="34" charset="0"/>
              </a:rPr>
              <a:t>.</a:t>
            </a:r>
          </a:p>
        </p:txBody>
      </p:sp>
      <p:pic>
        <p:nvPicPr>
          <p:cNvPr id="3" name="圖片 2"/>
          <p:cNvPicPr>
            <a:picLocks noChangeAspect="1"/>
          </p:cNvPicPr>
          <p:nvPr/>
        </p:nvPicPr>
        <p:blipFill>
          <a:blip r:embed="rId3"/>
          <a:stretch>
            <a:fillRect/>
          </a:stretch>
        </p:blipFill>
        <p:spPr>
          <a:xfrm>
            <a:off x="1043608" y="1988840"/>
            <a:ext cx="2920087" cy="2736304"/>
          </a:xfrm>
          <a:prstGeom prst="rect">
            <a:avLst/>
          </a:prstGeom>
        </p:spPr>
      </p:pic>
    </p:spTree>
    <p:extLst>
      <p:ext uri="{BB962C8B-B14F-4D97-AF65-F5344CB8AC3E}">
        <p14:creationId xmlns:p14="http://schemas.microsoft.com/office/powerpoint/2010/main" val="281565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TW" sz="3600" dirty="0" smtClean="0"/>
              <a:t>Example 3a of </a:t>
            </a:r>
            <a:r>
              <a:rPr lang="en-US" altLang="zh-TW" sz="3600" dirty="0" err="1" smtClean="0"/>
              <a:t>CoAP</a:t>
            </a:r>
            <a:r>
              <a:rPr lang="en-US" altLang="zh-TW" sz="3600" dirty="0" smtClean="0"/>
              <a:t> Requests (OBSERVE)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00F604F-DEF6-4CAB-A36B-38E546A5E0A0}" type="slidenum">
              <a:rPr kumimoji="0" lang="zh-TW" altLang="en-US">
                <a:latin typeface="Garamond" panose="02020404030301010803" pitchFamily="18" charset="0"/>
              </a:rPr>
              <a:pPr eaLnBrk="1" hangingPunct="1"/>
              <a:t>138</a:t>
            </a:fld>
            <a:endParaRPr kumimoji="0" lang="zh-TW" altLang="en-US">
              <a:latin typeface="Garamond" panose="02020404030301010803" pitchFamily="18" charset="0"/>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9218" y="2051844"/>
            <a:ext cx="485140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51275" y="1412875"/>
            <a:ext cx="5208588" cy="4524375"/>
          </a:xfrm>
          <a:prstGeom prst="rect">
            <a:avLst/>
          </a:prstGeom>
          <a:noFill/>
        </p:spPr>
        <p:txBody>
          <a:bodyPr wrap="none">
            <a:spAutoFit/>
          </a:bodyPr>
          <a:lstStyle/>
          <a:p>
            <a:pPr>
              <a:defRPr/>
            </a:pPr>
            <a:r>
              <a:rPr lang="en-US" i="1" dirty="0">
                <a:latin typeface="Arial" charset="0"/>
                <a:cs typeface="Arial" pitchFamily="34" charset="0"/>
              </a:rPr>
              <a:t>Periodic response </a:t>
            </a:r>
            <a:r>
              <a:rPr lang="en-US" dirty="0">
                <a:latin typeface="Arial" charset="0"/>
                <a:cs typeface="Arial" pitchFamily="34" charset="0"/>
              </a:rPr>
              <a:t>from a server</a:t>
            </a:r>
          </a:p>
          <a:p>
            <a:pPr marL="342900" indent="-342900">
              <a:buFontTx/>
              <a:buAutoNum type="arabicPeriod"/>
              <a:defRPr/>
            </a:pPr>
            <a:r>
              <a:rPr lang="en-US" dirty="0">
                <a:latin typeface="Arial" charset="0"/>
                <a:cs typeface="Arial" pitchFamily="34" charset="0"/>
              </a:rPr>
              <a:t>A </a:t>
            </a:r>
            <a:r>
              <a:rPr lang="en-US" dirty="0" err="1">
                <a:latin typeface="Arial" charset="0"/>
                <a:cs typeface="Arial" pitchFamily="34" charset="0"/>
              </a:rPr>
              <a:t>CONfirmable</a:t>
            </a:r>
            <a:r>
              <a:rPr lang="en-US" dirty="0">
                <a:latin typeface="Arial" charset="0"/>
                <a:cs typeface="Arial" pitchFamily="34" charset="0"/>
              </a:rPr>
              <a:t> message from the client</a:t>
            </a:r>
          </a:p>
          <a:p>
            <a:pPr>
              <a:defRPr/>
            </a:pPr>
            <a:r>
              <a:rPr lang="en-US" dirty="0">
                <a:latin typeface="Arial" charset="0"/>
                <a:cs typeface="Arial" pitchFamily="34" charset="0"/>
              </a:rPr>
              <a:t>      contains OBSERVE option asking periodic</a:t>
            </a:r>
          </a:p>
          <a:p>
            <a:pPr>
              <a:defRPr/>
            </a:pPr>
            <a:r>
              <a:rPr lang="en-US" dirty="0">
                <a:latin typeface="Arial" charset="0"/>
                <a:cs typeface="Arial" pitchFamily="34" charset="0"/>
              </a:rPr>
              <a:t>      responses from the server.</a:t>
            </a:r>
          </a:p>
          <a:p>
            <a:pPr>
              <a:defRPr/>
            </a:pPr>
            <a:endParaRPr lang="en-US" dirty="0">
              <a:latin typeface="Arial" charset="0"/>
              <a:cs typeface="Arial" pitchFamily="34" charset="0"/>
            </a:endParaRPr>
          </a:p>
          <a:p>
            <a:pPr>
              <a:defRPr/>
            </a:pPr>
            <a:r>
              <a:rPr lang="en-US" dirty="0">
                <a:latin typeface="Arial" charset="0"/>
                <a:cs typeface="Arial" pitchFamily="34" charset="0"/>
              </a:rPr>
              <a:t>2. The server send NON responses with the</a:t>
            </a:r>
          </a:p>
          <a:p>
            <a:pPr>
              <a:defRPr/>
            </a:pPr>
            <a:r>
              <a:rPr lang="en-US" dirty="0">
                <a:latin typeface="Arial" charset="0"/>
                <a:cs typeface="Arial" pitchFamily="34" charset="0"/>
              </a:rPr>
              <a:t>     same TOKEN ID.</a:t>
            </a:r>
          </a:p>
          <a:p>
            <a:pPr>
              <a:defRPr/>
            </a:pPr>
            <a:endParaRPr lang="en-US" dirty="0">
              <a:latin typeface="Arial" charset="0"/>
              <a:cs typeface="Arial" pitchFamily="34" charset="0"/>
            </a:endParaRPr>
          </a:p>
          <a:p>
            <a:pPr>
              <a:defRPr/>
            </a:pPr>
            <a:r>
              <a:rPr lang="en-US" dirty="0">
                <a:latin typeface="Arial" charset="0"/>
                <a:cs typeface="Arial" pitchFamily="34" charset="0"/>
              </a:rPr>
              <a:t>3. OBSERVE is the response will be increased to</a:t>
            </a:r>
          </a:p>
          <a:p>
            <a:pPr>
              <a:defRPr/>
            </a:pPr>
            <a:r>
              <a:rPr lang="en-US" dirty="0">
                <a:latin typeface="Arial" charset="0"/>
                <a:cs typeface="Arial" pitchFamily="34" charset="0"/>
              </a:rPr>
              <a:t>    indicate the order of the response.</a:t>
            </a:r>
          </a:p>
          <a:p>
            <a:pPr>
              <a:defRPr/>
            </a:pPr>
            <a:endParaRPr lang="en-US" dirty="0">
              <a:latin typeface="Arial" charset="0"/>
              <a:cs typeface="Arial" pitchFamily="34" charset="0"/>
            </a:endParaRPr>
          </a:p>
          <a:p>
            <a:pPr>
              <a:defRPr/>
            </a:pPr>
            <a:r>
              <a:rPr lang="en-US" dirty="0">
                <a:latin typeface="Arial" charset="0"/>
                <a:cs typeface="Arial" pitchFamily="34" charset="0"/>
              </a:rPr>
              <a:t>4. The client will ignore OBSERVE=20 since</a:t>
            </a:r>
          </a:p>
          <a:p>
            <a:pPr>
              <a:defRPr/>
            </a:pPr>
            <a:r>
              <a:rPr lang="en-US" dirty="0">
                <a:latin typeface="Arial" charset="0"/>
                <a:cs typeface="Arial" pitchFamily="34" charset="0"/>
              </a:rPr>
              <a:t>    it arrives later than OBSERVE=30.</a:t>
            </a:r>
          </a:p>
          <a:p>
            <a:pPr>
              <a:defRPr/>
            </a:pPr>
            <a:endParaRPr lang="en-US" dirty="0">
              <a:latin typeface="Arial" charset="0"/>
              <a:cs typeface="Arial" pitchFamily="34" charset="0"/>
            </a:endParaRPr>
          </a:p>
          <a:p>
            <a:pPr>
              <a:defRPr/>
            </a:pPr>
            <a:r>
              <a:rPr lang="en-US" dirty="0">
                <a:latin typeface="Arial" charset="0"/>
                <a:cs typeface="Arial" pitchFamily="34" charset="0"/>
              </a:rPr>
              <a:t>5. Either client or server can terminate the </a:t>
            </a:r>
          </a:p>
          <a:p>
            <a:pPr>
              <a:defRPr/>
            </a:pPr>
            <a:r>
              <a:rPr lang="en-US" dirty="0">
                <a:latin typeface="Arial" charset="0"/>
                <a:cs typeface="Arial" pitchFamily="34" charset="0"/>
              </a:rPr>
              <a:t>    process.</a:t>
            </a:r>
          </a:p>
        </p:txBody>
      </p:sp>
      <p:sp>
        <p:nvSpPr>
          <p:cNvPr id="20486" name="TextBox 7"/>
          <p:cNvSpPr txBox="1">
            <a:spLocks noChangeArrowheads="1"/>
          </p:cNvSpPr>
          <p:nvPr/>
        </p:nvSpPr>
        <p:spPr bwMode="auto">
          <a:xfrm>
            <a:off x="395288" y="5876925"/>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latin typeface="Calibri" panose="020F0502020204030204" pitchFamily="34" charset="0"/>
                <a:ea typeface="新細明體" panose="02020500000000000000" pitchFamily="18" charset="-120"/>
              </a:rPr>
              <a:t>Source: M2M Communications: A Systems Approach, Wiley, 2012</a:t>
            </a:r>
          </a:p>
        </p:txBody>
      </p:sp>
    </p:spTree>
    <p:extLst>
      <p:ext uri="{BB962C8B-B14F-4D97-AF65-F5344CB8AC3E}">
        <p14:creationId xmlns:p14="http://schemas.microsoft.com/office/powerpoint/2010/main" val="14512689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TW" sz="3600" dirty="0" smtClean="0"/>
              <a:t>Example 3b of </a:t>
            </a:r>
            <a:r>
              <a:rPr lang="en-US" altLang="zh-TW" sz="3600" dirty="0" err="1" smtClean="0"/>
              <a:t>CoAP</a:t>
            </a:r>
            <a:r>
              <a:rPr lang="en-US" altLang="zh-TW" sz="3600" dirty="0" smtClean="0"/>
              <a:t> Requests (OBSERVE)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00F604F-DEF6-4CAB-A36B-38E546A5E0A0}" type="slidenum">
              <a:rPr kumimoji="0" lang="zh-TW" altLang="en-US">
                <a:latin typeface="Garamond" panose="02020404030301010803" pitchFamily="18" charset="0"/>
              </a:rPr>
              <a:pPr eaLnBrk="1" hangingPunct="1"/>
              <a:t>139</a:t>
            </a:fld>
            <a:endParaRPr kumimoji="0" lang="zh-TW" altLang="en-US">
              <a:latin typeface="Garamond" panose="02020404030301010803" pitchFamily="18" charset="0"/>
            </a:endParaRPr>
          </a:p>
        </p:txBody>
      </p:sp>
      <p:pic>
        <p:nvPicPr>
          <p:cNvPr id="2" name="圖片 1"/>
          <p:cNvPicPr>
            <a:picLocks noChangeAspect="1"/>
          </p:cNvPicPr>
          <p:nvPr/>
        </p:nvPicPr>
        <p:blipFill>
          <a:blip r:embed="rId3"/>
          <a:stretch>
            <a:fillRect/>
          </a:stretch>
        </p:blipFill>
        <p:spPr>
          <a:xfrm>
            <a:off x="971600" y="1196752"/>
            <a:ext cx="4752528" cy="4831083"/>
          </a:xfrm>
          <a:prstGeom prst="rect">
            <a:avLst/>
          </a:prstGeom>
        </p:spPr>
      </p:pic>
      <p:sp>
        <p:nvSpPr>
          <p:cNvPr id="3" name="矩形 2"/>
          <p:cNvSpPr/>
          <p:nvPr/>
        </p:nvSpPr>
        <p:spPr>
          <a:xfrm>
            <a:off x="5947288" y="3284984"/>
            <a:ext cx="2736304" cy="1754326"/>
          </a:xfrm>
          <a:prstGeom prst="rect">
            <a:avLst/>
          </a:prstGeom>
        </p:spPr>
        <p:txBody>
          <a:bodyPr wrap="square">
            <a:spAutoFit/>
          </a:bodyPr>
          <a:lstStyle/>
          <a:p>
            <a:r>
              <a:rPr lang="zh-TW" altLang="en-US" dirty="0" smtClean="0"/>
              <a:t>The </a:t>
            </a:r>
            <a:r>
              <a:rPr lang="zh-TW" altLang="en-US" dirty="0"/>
              <a:t>server may send a notification in a confirmable CoAP message </a:t>
            </a:r>
            <a:r>
              <a:rPr lang="zh-TW" altLang="en-US" dirty="0" smtClean="0"/>
              <a:t>to </a:t>
            </a:r>
            <a:r>
              <a:rPr lang="zh-TW" altLang="en-US" dirty="0"/>
              <a:t>request an acknowledgement from the client. </a:t>
            </a:r>
          </a:p>
        </p:txBody>
      </p:sp>
      <p:sp>
        <p:nvSpPr>
          <p:cNvPr id="5" name="矩形 4"/>
          <p:cNvSpPr/>
          <p:nvPr/>
        </p:nvSpPr>
        <p:spPr>
          <a:xfrm>
            <a:off x="5883800" y="1988840"/>
            <a:ext cx="2799791" cy="923330"/>
          </a:xfrm>
          <a:prstGeom prst="rect">
            <a:avLst/>
          </a:prstGeom>
        </p:spPr>
        <p:txBody>
          <a:bodyPr wrap="square">
            <a:spAutoFit/>
          </a:bodyPr>
          <a:lstStyle/>
          <a:p>
            <a:r>
              <a:rPr lang="zh-TW" altLang="en-US" dirty="0"/>
              <a:t> A notification can be confirmable or non-confirmabl</a:t>
            </a:r>
            <a:r>
              <a:rPr lang="zh-TW" altLang="en-US" dirty="0" smtClean="0"/>
              <a:t>e</a:t>
            </a:r>
            <a:r>
              <a:rPr lang="en-US" altLang="zh-TW" dirty="0" smtClean="0"/>
              <a:t>.</a:t>
            </a:r>
            <a:endParaRPr lang="zh-TW" altLang="en-US" dirty="0"/>
          </a:p>
        </p:txBody>
      </p:sp>
    </p:spTree>
    <p:extLst>
      <p:ext uri="{BB962C8B-B14F-4D97-AF65-F5344CB8AC3E}">
        <p14:creationId xmlns:p14="http://schemas.microsoft.com/office/powerpoint/2010/main" val="87858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ctrTitle"/>
          </p:nvPr>
        </p:nvSpPr>
        <p:spPr/>
        <p:txBody>
          <a:bodyPr/>
          <a:lstStyle/>
          <a:p>
            <a:pPr eaLnBrk="1" hangingPunct="1"/>
            <a:r>
              <a:rPr lang="en-US" altLang="zh-TW" sz="5400" smtClean="0"/>
              <a:t>6LoWPAN(RFC 6282):</a:t>
            </a:r>
            <a:br>
              <a:rPr lang="en-US" altLang="zh-TW" sz="5400" smtClean="0"/>
            </a:br>
            <a:r>
              <a:rPr lang="en-US" altLang="zh-TW" sz="4800" smtClean="0"/>
              <a:t>IP on IEEE 802.15.4</a:t>
            </a:r>
            <a:br>
              <a:rPr lang="en-US" altLang="zh-TW" sz="4800" smtClean="0"/>
            </a:br>
            <a:r>
              <a:rPr lang="en-US" altLang="zh-TW" sz="4800" smtClean="0"/>
              <a:t>Low-Power Wireless Networks</a:t>
            </a:r>
            <a:endParaRPr lang="zh-TW" altLang="en-US" sz="4800" smtClean="0"/>
          </a:p>
        </p:txBody>
      </p:sp>
      <p:sp>
        <p:nvSpPr>
          <p:cNvPr id="6147" name="副標題 2"/>
          <p:cNvSpPr>
            <a:spLocks noGrp="1"/>
          </p:cNvSpPr>
          <p:nvPr>
            <p:ph type="subTitle" idx="1"/>
          </p:nvPr>
        </p:nvSpPr>
        <p:spPr/>
        <p:txBody>
          <a:bodyPr/>
          <a:lstStyle/>
          <a:p>
            <a:pPr algn="ctr" eaLnBrk="1" hangingPunct="1"/>
            <a:r>
              <a:rPr lang="zh-TW" altLang="en-US" smtClean="0"/>
              <a:t>黃仁竑 教授</a:t>
            </a:r>
            <a:endParaRPr lang="en-US" altLang="zh-TW" smtClean="0"/>
          </a:p>
          <a:p>
            <a:pPr algn="ctr" eaLnBrk="1" hangingPunct="1"/>
            <a:r>
              <a:rPr lang="zh-TW" altLang="en-US" smtClean="0"/>
              <a:t>國立中正大學資工系</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1143000"/>
          </a:xfrm>
        </p:spPr>
        <p:txBody>
          <a:bodyPr/>
          <a:lstStyle/>
          <a:p>
            <a:r>
              <a:rPr lang="en-US" altLang="zh-TW" smtClean="0"/>
              <a:t>Example 4 of CoAP Requests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5159A5A-F990-46BF-8A58-8F1A0C1BFB74}" type="slidenum">
              <a:rPr kumimoji="0" lang="zh-TW" altLang="en-US">
                <a:latin typeface="Garamond" panose="02020404030301010803" pitchFamily="18" charset="0"/>
              </a:rPr>
              <a:pPr eaLnBrk="1" hangingPunct="1"/>
              <a:t>140</a:t>
            </a:fld>
            <a:endParaRPr kumimoji="0" lang="zh-TW" altLang="en-US">
              <a:latin typeface="Garamond" panose="02020404030301010803" pitchFamily="18" charset="0"/>
            </a:endParaRPr>
          </a:p>
        </p:txBody>
      </p:sp>
      <p:sp>
        <p:nvSpPr>
          <p:cNvPr id="7" name="TextBox 6"/>
          <p:cNvSpPr txBox="1"/>
          <p:nvPr/>
        </p:nvSpPr>
        <p:spPr>
          <a:xfrm>
            <a:off x="971550" y="5013325"/>
            <a:ext cx="7539038" cy="1200150"/>
          </a:xfrm>
          <a:prstGeom prst="rect">
            <a:avLst/>
          </a:prstGeom>
          <a:noFill/>
        </p:spPr>
        <p:txBody>
          <a:bodyPr>
            <a:spAutoFit/>
          </a:bodyPr>
          <a:lstStyle/>
          <a:p>
            <a:pPr>
              <a:defRPr/>
            </a:pPr>
            <a:r>
              <a:rPr lang="en-US" i="1" dirty="0">
                <a:latin typeface="Arial" charset="0"/>
                <a:cs typeface="Arial" pitchFamily="34" charset="0"/>
              </a:rPr>
              <a:t>Block Transfer </a:t>
            </a:r>
            <a:r>
              <a:rPr lang="en-US" dirty="0">
                <a:latin typeface="Arial" charset="0"/>
                <a:cs typeface="Arial" pitchFamily="34" charset="0"/>
              </a:rPr>
              <a:t>from Server to Client</a:t>
            </a:r>
          </a:p>
          <a:p>
            <a:pPr marL="342900" indent="-342900">
              <a:buFontTx/>
              <a:buAutoNum type="arabicPeriod"/>
              <a:defRPr/>
            </a:pPr>
            <a:r>
              <a:rPr lang="en-US" dirty="0">
                <a:latin typeface="Arial" charset="0"/>
                <a:cs typeface="Arial" pitchFamily="34" charset="0"/>
              </a:rPr>
              <a:t>A </a:t>
            </a:r>
            <a:r>
              <a:rPr lang="en-US" dirty="0" err="1">
                <a:latin typeface="Arial" charset="0"/>
                <a:cs typeface="Arial" pitchFamily="34" charset="0"/>
              </a:rPr>
              <a:t>CONfirmable</a:t>
            </a:r>
            <a:r>
              <a:rPr lang="en-US" dirty="0">
                <a:latin typeface="Arial" charset="0"/>
                <a:cs typeface="Arial" pitchFamily="34" charset="0"/>
              </a:rPr>
              <a:t> message from Client to get information.</a:t>
            </a:r>
          </a:p>
          <a:p>
            <a:pPr>
              <a:defRPr/>
            </a:pPr>
            <a:r>
              <a:rPr lang="en-US" dirty="0">
                <a:latin typeface="Arial" charset="0"/>
                <a:cs typeface="Arial" pitchFamily="34" charset="0"/>
              </a:rPr>
              <a:t>2. Server indicates it has block of information to send.</a:t>
            </a:r>
          </a:p>
          <a:p>
            <a:pPr>
              <a:defRPr/>
            </a:pPr>
            <a:r>
              <a:rPr lang="en-US" dirty="0">
                <a:latin typeface="Arial" charset="0"/>
                <a:cs typeface="Arial" pitchFamily="34" charset="0"/>
              </a:rPr>
              <a:t>3. Client then asks for more blocks of information.</a:t>
            </a:r>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908050"/>
            <a:ext cx="7754938"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Box 5"/>
          <p:cNvSpPr txBox="1">
            <a:spLocks noChangeArrowheads="1"/>
          </p:cNvSpPr>
          <p:nvPr/>
        </p:nvSpPr>
        <p:spPr bwMode="auto">
          <a:xfrm>
            <a:off x="6280150" y="4437063"/>
            <a:ext cx="1958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6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153620638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zh-TW" smtClean="0"/>
              <a:t>Proxying and Caching</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6F69837-ABB8-49C1-B4BF-0D894EAFAA0B}" type="slidenum">
              <a:rPr kumimoji="0" lang="zh-TW" altLang="en-US">
                <a:latin typeface="Garamond" panose="02020404030301010803" pitchFamily="18" charset="0"/>
              </a:rPr>
              <a:pPr eaLnBrk="1" hangingPunct="1"/>
              <a:t>141</a:t>
            </a:fld>
            <a:endParaRPr kumimoji="0" lang="zh-TW" altLang="en-US">
              <a:latin typeface="Garamond" panose="02020404030301010803"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41438"/>
            <a:ext cx="67627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Box 4"/>
          <p:cNvSpPr txBox="1">
            <a:spLocks noChangeArrowheads="1"/>
          </p:cNvSpPr>
          <p:nvPr/>
        </p:nvSpPr>
        <p:spPr bwMode="auto">
          <a:xfrm>
            <a:off x="3059113" y="5775325"/>
            <a:ext cx="284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cxnSp>
        <p:nvCxnSpPr>
          <p:cNvPr id="3" name="Straight Arrow Connector 2"/>
          <p:cNvCxnSpPr/>
          <p:nvPr/>
        </p:nvCxnSpPr>
        <p:spPr>
          <a:xfrm>
            <a:off x="3708400" y="3933825"/>
            <a:ext cx="0" cy="129540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35" name="TextBox 5"/>
          <p:cNvSpPr txBox="1">
            <a:spLocks noChangeArrowheads="1"/>
          </p:cNvSpPr>
          <p:nvPr/>
        </p:nvSpPr>
        <p:spPr bwMode="auto">
          <a:xfrm>
            <a:off x="3117850" y="4508500"/>
            <a:ext cx="1022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a:ea typeface="新細明體" panose="02020500000000000000" pitchFamily="18" charset="-120"/>
              </a:rPr>
              <a:t>Within 30s</a:t>
            </a:r>
          </a:p>
        </p:txBody>
      </p:sp>
    </p:spTree>
    <p:extLst>
      <p:ext uri="{BB962C8B-B14F-4D97-AF65-F5344CB8AC3E}">
        <p14:creationId xmlns:p14="http://schemas.microsoft.com/office/powerpoint/2010/main" val="20566848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zh-TW" smtClean="0"/>
              <a:t>CoAP Caching Model</a:t>
            </a:r>
          </a:p>
        </p:txBody>
      </p:sp>
      <p:sp>
        <p:nvSpPr>
          <p:cNvPr id="23555" name="Content Placeholder 2"/>
          <p:cNvSpPr>
            <a:spLocks noGrp="1"/>
          </p:cNvSpPr>
          <p:nvPr>
            <p:ph idx="1"/>
          </p:nvPr>
        </p:nvSpPr>
        <p:spPr>
          <a:xfrm>
            <a:off x="611188" y="1341438"/>
            <a:ext cx="8229600" cy="4525962"/>
          </a:xfrm>
        </p:spPr>
        <p:txBody>
          <a:bodyPr/>
          <a:lstStyle/>
          <a:p>
            <a:pPr marL="0" indent="0">
              <a:buFont typeface="Arial" panose="020B0604020202020204" pitchFamily="34" charset="0"/>
              <a:buNone/>
            </a:pPr>
            <a:r>
              <a:rPr lang="en-US" altLang="zh-TW" dirty="0" err="1" smtClean="0"/>
              <a:t>Cacheability</a:t>
            </a:r>
            <a:r>
              <a:rPr lang="en-US" altLang="zh-TW" dirty="0" smtClean="0"/>
              <a:t> determined by response code</a:t>
            </a:r>
          </a:p>
          <a:p>
            <a:pPr marL="0" indent="0">
              <a:buFont typeface="Arial" panose="020B0604020202020204" pitchFamily="34" charset="0"/>
              <a:buNone/>
            </a:pPr>
            <a:r>
              <a:rPr lang="en-US" altLang="zh-TW" dirty="0" smtClean="0"/>
              <a:t>• Freshness model</a:t>
            </a:r>
          </a:p>
          <a:p>
            <a:pPr marL="400050" lvl="1" indent="0">
              <a:buFont typeface="Arial" panose="020B0604020202020204" pitchFamily="34" charset="0"/>
              <a:buNone/>
            </a:pPr>
            <a:r>
              <a:rPr lang="en-US" altLang="zh-TW" dirty="0" smtClean="0"/>
              <a:t>– Max-Age option indicates cache lifetime</a:t>
            </a:r>
          </a:p>
          <a:p>
            <a:pPr marL="0" indent="0">
              <a:buFont typeface="Arial" panose="020B0604020202020204" pitchFamily="34" charset="0"/>
              <a:buNone/>
            </a:pPr>
            <a:r>
              <a:rPr lang="en-US" altLang="zh-TW" dirty="0" smtClean="0"/>
              <a:t>• Validation model</a:t>
            </a:r>
          </a:p>
          <a:p>
            <a:pPr marL="400050" lvl="1" indent="0">
              <a:buFont typeface="Arial" panose="020B0604020202020204" pitchFamily="34" charset="0"/>
              <a:buNone/>
            </a:pPr>
            <a:r>
              <a:rPr lang="en-US" altLang="zh-TW" dirty="0" smtClean="0"/>
              <a:t>– Validity checked using the </a:t>
            </a:r>
            <a:r>
              <a:rPr lang="en-US" altLang="zh-TW" dirty="0" err="1" smtClean="0"/>
              <a:t>Etag</a:t>
            </a:r>
            <a:r>
              <a:rPr lang="en-US" altLang="zh-TW" dirty="0" smtClean="0"/>
              <a:t> Option (</a:t>
            </a:r>
            <a:r>
              <a:rPr lang="en-US" altLang="zh-TW" dirty="0" smtClean="0">
                <a:hlinkClick r:id="rId3"/>
              </a:rPr>
              <a:t>http://en.wikipedia.org/wiki/HTTP_ETag</a:t>
            </a:r>
            <a:r>
              <a:rPr lang="en-US" altLang="zh-TW" dirty="0" smtClean="0"/>
              <a:t>)</a:t>
            </a:r>
          </a:p>
          <a:p>
            <a:pPr marL="73025" indent="0">
              <a:buFont typeface="Arial" panose="020B0604020202020204" pitchFamily="34" charset="0"/>
              <a:buNone/>
            </a:pPr>
            <a:endParaRPr lang="en-US" altLang="zh-TW" dirty="0"/>
          </a:p>
          <a:p>
            <a:pPr marL="73025" indent="0">
              <a:buFont typeface="Arial" panose="020B0604020202020204" pitchFamily="34" charset="0"/>
              <a:buNone/>
            </a:pPr>
            <a:r>
              <a:rPr lang="en-US" altLang="zh-TW" dirty="0" err="1" smtClean="0"/>
              <a:t>Cacheability</a:t>
            </a:r>
            <a:r>
              <a:rPr lang="en-US" altLang="zh-TW" dirty="0" smtClean="0"/>
              <a:t> </a:t>
            </a:r>
            <a:r>
              <a:rPr lang="en-US" altLang="zh-TW" dirty="0"/>
              <a:t>of </a:t>
            </a:r>
            <a:r>
              <a:rPr lang="en-US" altLang="zh-TW" dirty="0" err="1"/>
              <a:t>CoAP</a:t>
            </a:r>
            <a:r>
              <a:rPr lang="en-US" altLang="zh-TW" dirty="0"/>
              <a:t> responses depends on the Response </a:t>
            </a:r>
            <a:r>
              <a:rPr lang="en-US" altLang="zh-TW" dirty="0" smtClean="0"/>
              <a:t>Code.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C582D8E-1ED0-455F-B270-E47F144B9647}" type="slidenum">
              <a:rPr kumimoji="0" lang="zh-TW" altLang="en-US">
                <a:latin typeface="Garamond" panose="02020404030301010803" pitchFamily="18" charset="0"/>
              </a:rPr>
              <a:pPr eaLnBrk="1" hangingPunct="1"/>
              <a:t>142</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62738374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zh-TW" smtClean="0"/>
              <a:t>CoAP Resource Discovery</a:t>
            </a:r>
          </a:p>
        </p:txBody>
      </p:sp>
      <p:sp>
        <p:nvSpPr>
          <p:cNvPr id="24579" name="Content Placeholder 2"/>
          <p:cNvSpPr>
            <a:spLocks noGrp="1"/>
          </p:cNvSpPr>
          <p:nvPr>
            <p:ph idx="1"/>
          </p:nvPr>
        </p:nvSpPr>
        <p:spPr/>
        <p:txBody>
          <a:bodyPr/>
          <a:lstStyle/>
          <a:p>
            <a:r>
              <a:rPr lang="en-US" altLang="zh-TW" dirty="0" smtClean="0"/>
              <a:t>Resource Discovery with </a:t>
            </a:r>
            <a:r>
              <a:rPr lang="en-US" altLang="zh-TW" dirty="0" err="1" smtClean="0"/>
              <a:t>CoRE</a:t>
            </a:r>
            <a:r>
              <a:rPr lang="en-US" altLang="zh-TW" dirty="0" smtClean="0"/>
              <a:t> Link Format</a:t>
            </a:r>
          </a:p>
          <a:p>
            <a:pPr lvl="1"/>
            <a:r>
              <a:rPr lang="en-US" altLang="zh-TW" dirty="0" smtClean="0"/>
              <a:t>Discovering the links hosted by </a:t>
            </a:r>
            <a:r>
              <a:rPr lang="en-US" altLang="zh-TW" dirty="0" err="1" smtClean="0"/>
              <a:t>CoAP</a:t>
            </a:r>
            <a:r>
              <a:rPr lang="en-US" altLang="zh-TW" dirty="0" smtClean="0"/>
              <a:t> servers</a:t>
            </a:r>
          </a:p>
          <a:p>
            <a:pPr lvl="1"/>
            <a:r>
              <a:rPr lang="en-US" altLang="zh-TW" dirty="0" smtClean="0"/>
              <a:t>GET /.well-known/core</a:t>
            </a:r>
          </a:p>
          <a:p>
            <a:pPr lvl="1"/>
            <a:r>
              <a:rPr lang="en-US" altLang="zh-TW" dirty="0" smtClean="0"/>
              <a:t>Returns a link-header style format based on RFC5988 including URL, relation, type, interface, content-type etc.</a:t>
            </a:r>
          </a:p>
          <a:p>
            <a:pPr lvl="1"/>
            <a:r>
              <a:rPr lang="en-US" altLang="zh-TW" dirty="0" smtClean="0"/>
              <a:t>See RFC 6690: </a:t>
            </a:r>
            <a:r>
              <a:rPr lang="en-US" altLang="zh-TW" dirty="0"/>
              <a:t>Constrained RESTful Environments (</a:t>
            </a:r>
            <a:r>
              <a:rPr lang="en-US" altLang="zh-TW" dirty="0" err="1"/>
              <a:t>CoRE</a:t>
            </a:r>
            <a:r>
              <a:rPr lang="en-US" altLang="zh-TW" dirty="0"/>
              <a:t>) Link Format</a:t>
            </a:r>
            <a:endParaRPr lang="en-US" altLang="zh-TW" dirty="0" smtClean="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9CB1699-0EEB-40D5-920D-DE2ABEC1AB26}" type="slidenum">
              <a:rPr kumimoji="0" lang="zh-TW" altLang="en-US">
                <a:latin typeface="Garamond" panose="02020404030301010803" pitchFamily="18" charset="0"/>
              </a:rPr>
              <a:pPr eaLnBrk="1" hangingPunct="1"/>
              <a:t>143</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68497901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RFC 6690 Link Format</a:t>
            </a:r>
            <a:endParaRPr lang="zh-TW" altLang="en-US" dirty="0"/>
          </a:p>
        </p:txBody>
      </p:sp>
      <p:sp>
        <p:nvSpPr>
          <p:cNvPr id="4" name="TextBox 5"/>
          <p:cNvSpPr txBox="1">
            <a:spLocks noChangeArrowheads="1"/>
          </p:cNvSpPr>
          <p:nvPr/>
        </p:nvSpPr>
        <p:spPr bwMode="auto">
          <a:xfrm>
            <a:off x="611560" y="1340768"/>
            <a:ext cx="771557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000" b="1" dirty="0">
                <a:ea typeface="新細明體" panose="02020500000000000000" pitchFamily="18" charset="-120"/>
              </a:rPr>
              <a:t> Link            = link-value-list</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link-value-list </a:t>
            </a:r>
            <a:r>
              <a:rPr lang="en-US" altLang="zh-TW" sz="2000" b="1" dirty="0">
                <a:ea typeface="新細明體" panose="02020500000000000000" pitchFamily="18" charset="-120"/>
              </a:rPr>
              <a:t>= [ link-value *[ "," link-value ]]</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link-value     </a:t>
            </a:r>
            <a:r>
              <a:rPr lang="en-US" altLang="zh-TW" sz="2000" b="1" dirty="0">
                <a:ea typeface="新細明體" panose="02020500000000000000" pitchFamily="18" charset="-120"/>
              </a:rPr>
              <a:t>= "&lt;" URI-Reference "&gt;" *( ";" link-</a:t>
            </a:r>
            <a:r>
              <a:rPr lang="en-US" altLang="zh-TW" sz="2000" b="1" dirty="0" err="1">
                <a:ea typeface="新細明體" panose="02020500000000000000" pitchFamily="18" charset="-120"/>
              </a:rPr>
              <a:t>param</a:t>
            </a:r>
            <a:r>
              <a:rPr lang="en-US" altLang="zh-TW" sz="2000" b="1" dirty="0">
                <a:ea typeface="新細明體" panose="02020500000000000000" pitchFamily="18" charset="-120"/>
              </a:rPr>
              <a:t> )</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link-</a:t>
            </a:r>
            <a:r>
              <a:rPr lang="en-US" altLang="zh-TW" sz="2000" b="1" dirty="0" err="1" smtClean="0">
                <a:ea typeface="新細明體" panose="02020500000000000000" pitchFamily="18" charset="-120"/>
              </a:rPr>
              <a:t>param</a:t>
            </a:r>
            <a:r>
              <a:rPr lang="en-US" altLang="zh-TW" sz="2000" b="1" dirty="0" smtClean="0">
                <a:ea typeface="新細明體" panose="02020500000000000000" pitchFamily="18" charset="-120"/>
              </a:rPr>
              <a:t>     </a:t>
            </a:r>
            <a:r>
              <a:rPr lang="en-US" altLang="zh-TW" sz="2000" b="1" dirty="0">
                <a:ea typeface="新細明體" panose="02020500000000000000" pitchFamily="18" charset="-120"/>
              </a:rPr>
              <a:t>= ( ( "</a:t>
            </a:r>
            <a:r>
              <a:rPr lang="en-US" altLang="zh-TW" sz="2000" b="1" dirty="0" err="1">
                <a:ea typeface="新細明體" panose="02020500000000000000" pitchFamily="18" charset="-120"/>
              </a:rPr>
              <a:t>rel</a:t>
            </a:r>
            <a:r>
              <a:rPr lang="en-US" altLang="zh-TW" sz="2000" b="1" dirty="0">
                <a:ea typeface="新細明體" panose="02020500000000000000" pitchFamily="18" charset="-120"/>
              </a:rPr>
              <a:t>" "=" relation-types )</a:t>
            </a:r>
          </a:p>
          <a:p>
            <a:pPr eaLnBrk="1" hangingPunct="1">
              <a:spcBef>
                <a:spcPct val="0"/>
              </a:spcBef>
              <a:buClrTx/>
              <a:buSzTx/>
              <a:buFontTx/>
              <a:buNone/>
            </a:pPr>
            <a:r>
              <a:rPr lang="en-US" altLang="zh-TW" sz="2000" b="1" dirty="0">
                <a:ea typeface="新細明體" panose="02020500000000000000" pitchFamily="18" charset="-120"/>
              </a:rPr>
              <a:t>                   / ( "anchor" "=" DQUOTE URI-Reference DQUOTE )</a:t>
            </a:r>
          </a:p>
          <a:p>
            <a:pPr eaLnBrk="1" hangingPunct="1">
              <a:spcBef>
                <a:spcPct val="0"/>
              </a:spcBef>
              <a:buClrTx/>
              <a:buSzTx/>
              <a:buFontTx/>
              <a:buNone/>
            </a:pPr>
            <a:r>
              <a:rPr lang="en-US" altLang="zh-TW" sz="2000" b="1" dirty="0">
                <a:ea typeface="新細明體" panose="02020500000000000000" pitchFamily="18" charset="-120"/>
              </a:rPr>
              <a:t>                   / ( "rev" "=" relation-types )</a:t>
            </a:r>
          </a:p>
          <a:p>
            <a:pPr eaLnBrk="1" hangingPunct="1">
              <a:spcBef>
                <a:spcPct val="0"/>
              </a:spcBef>
              <a:buClrTx/>
              <a:buSzTx/>
              <a:buFontTx/>
              <a:buNone/>
            </a:pPr>
            <a:r>
              <a:rPr lang="en-US" altLang="zh-TW" sz="2000" b="1" dirty="0">
                <a:ea typeface="新細明體" panose="02020500000000000000" pitchFamily="18" charset="-120"/>
              </a:rPr>
              <a:t>                   / ( "</a:t>
            </a:r>
            <a:r>
              <a:rPr lang="en-US" altLang="zh-TW" sz="2000" b="1" dirty="0" err="1">
                <a:ea typeface="新細明體" panose="02020500000000000000" pitchFamily="18" charset="-120"/>
              </a:rPr>
              <a:t>hreflang</a:t>
            </a:r>
            <a:r>
              <a:rPr lang="en-US" altLang="zh-TW" sz="2000" b="1" dirty="0">
                <a:ea typeface="新細明體" panose="02020500000000000000" pitchFamily="18" charset="-120"/>
              </a:rPr>
              <a:t>" "=" Language-Tag )</a:t>
            </a:r>
          </a:p>
          <a:p>
            <a:pPr eaLnBrk="1" hangingPunct="1">
              <a:spcBef>
                <a:spcPct val="0"/>
              </a:spcBef>
              <a:buClrTx/>
              <a:buSzTx/>
              <a:buFontTx/>
              <a:buNone/>
            </a:pPr>
            <a:r>
              <a:rPr lang="en-US" altLang="zh-TW" sz="2000" b="1" dirty="0">
                <a:ea typeface="新細明體" panose="02020500000000000000" pitchFamily="18" charset="-120"/>
              </a:rPr>
              <a:t>                   / ( "media" "=" ( </a:t>
            </a:r>
            <a:r>
              <a:rPr lang="en-US" altLang="zh-TW" sz="2000" b="1" dirty="0" err="1">
                <a:ea typeface="新細明體" panose="02020500000000000000" pitchFamily="18" charset="-120"/>
              </a:rPr>
              <a:t>MediaDesc</a:t>
            </a:r>
            <a:endParaRPr lang="en-US" altLang="zh-TW" sz="2000" b="1" dirty="0">
              <a:ea typeface="新細明體" panose="02020500000000000000" pitchFamily="18" charset="-120"/>
            </a:endParaRPr>
          </a:p>
          <a:p>
            <a:pPr eaLnBrk="1" hangingPunct="1">
              <a:spcBef>
                <a:spcPct val="0"/>
              </a:spcBef>
              <a:buClrTx/>
              <a:buSzTx/>
              <a:buFontTx/>
              <a:buNone/>
            </a:pPr>
            <a:r>
              <a:rPr lang="en-US" altLang="zh-TW" sz="2000" b="1" dirty="0">
                <a:ea typeface="新細明體" panose="02020500000000000000" pitchFamily="18" charset="-120"/>
              </a:rPr>
              <a:t>                          / ( DQUOTE </a:t>
            </a:r>
            <a:r>
              <a:rPr lang="en-US" altLang="zh-TW" sz="2000" b="1" dirty="0" err="1">
                <a:ea typeface="新細明體" panose="02020500000000000000" pitchFamily="18" charset="-120"/>
              </a:rPr>
              <a:t>MediaDesc</a:t>
            </a:r>
            <a:r>
              <a:rPr lang="en-US" altLang="zh-TW" sz="2000" b="1" dirty="0">
                <a:ea typeface="新細明體" panose="02020500000000000000" pitchFamily="18" charset="-120"/>
              </a:rPr>
              <a:t> DQUOTE ) ) )</a:t>
            </a:r>
          </a:p>
          <a:p>
            <a:pPr eaLnBrk="1" hangingPunct="1">
              <a:spcBef>
                <a:spcPct val="0"/>
              </a:spcBef>
              <a:buClrTx/>
              <a:buSzTx/>
              <a:buFontTx/>
              <a:buNone/>
            </a:pPr>
            <a:r>
              <a:rPr lang="en-US" altLang="zh-TW" sz="2000" b="1" dirty="0">
                <a:ea typeface="新細明體" panose="02020500000000000000" pitchFamily="18" charset="-120"/>
              </a:rPr>
              <a:t>                   / ( "title" "=" quoted-string )</a:t>
            </a:r>
          </a:p>
          <a:p>
            <a:pPr eaLnBrk="1" hangingPunct="1">
              <a:spcBef>
                <a:spcPct val="0"/>
              </a:spcBef>
              <a:buClrTx/>
              <a:buSzTx/>
              <a:buFontTx/>
              <a:buNone/>
            </a:pPr>
            <a:r>
              <a:rPr lang="en-US" altLang="zh-TW" sz="2000" b="1" dirty="0">
                <a:ea typeface="新細明體" panose="02020500000000000000" pitchFamily="18" charset="-120"/>
              </a:rPr>
              <a:t>                   / ( "title*" "=" </a:t>
            </a:r>
            <a:r>
              <a:rPr lang="en-US" altLang="zh-TW" sz="2000" b="1" dirty="0" err="1">
                <a:ea typeface="新細明體" panose="02020500000000000000" pitchFamily="18" charset="-120"/>
              </a:rPr>
              <a:t>ext</a:t>
            </a:r>
            <a:r>
              <a:rPr lang="en-US" altLang="zh-TW" sz="2000" b="1" dirty="0">
                <a:ea typeface="新細明體" panose="02020500000000000000" pitchFamily="18" charset="-120"/>
              </a:rPr>
              <a:t>-value )</a:t>
            </a:r>
          </a:p>
          <a:p>
            <a:pPr eaLnBrk="1" hangingPunct="1">
              <a:spcBef>
                <a:spcPct val="0"/>
              </a:spcBef>
              <a:buClrTx/>
              <a:buSzTx/>
              <a:buFontTx/>
              <a:buNone/>
            </a:pPr>
            <a:r>
              <a:rPr lang="en-US" altLang="zh-TW" sz="2000" b="1" dirty="0">
                <a:ea typeface="新細明體" panose="02020500000000000000" pitchFamily="18" charset="-120"/>
              </a:rPr>
              <a:t>                   / ( "type" "=" ( media-type / quoted-</a:t>
            </a:r>
            <a:r>
              <a:rPr lang="en-US" altLang="zh-TW" sz="2000" b="1" dirty="0" err="1">
                <a:ea typeface="新細明體" panose="02020500000000000000" pitchFamily="18" charset="-120"/>
              </a:rPr>
              <a:t>mt</a:t>
            </a:r>
            <a:r>
              <a:rPr lang="en-US" altLang="zh-TW" sz="2000" b="1" dirty="0">
                <a:ea typeface="新細明體" panose="02020500000000000000" pitchFamily="18" charset="-120"/>
              </a:rPr>
              <a:t> ) )</a:t>
            </a:r>
          </a:p>
          <a:p>
            <a:pPr eaLnBrk="1" hangingPunct="1">
              <a:spcBef>
                <a:spcPct val="0"/>
              </a:spcBef>
              <a:buClrTx/>
              <a:buSzTx/>
              <a:buFontTx/>
              <a:buNone/>
            </a:pPr>
            <a:r>
              <a:rPr lang="en-US" altLang="zh-TW" sz="2000" b="1" dirty="0">
                <a:ea typeface="新細明體" panose="02020500000000000000" pitchFamily="18" charset="-120"/>
              </a:rPr>
              <a:t>                   / ( "</a:t>
            </a:r>
            <a:r>
              <a:rPr lang="en-US" altLang="zh-TW" sz="2000" b="1" dirty="0" err="1">
                <a:ea typeface="新細明體" panose="02020500000000000000" pitchFamily="18" charset="-120"/>
              </a:rPr>
              <a:t>rt</a:t>
            </a:r>
            <a:r>
              <a:rPr lang="en-US" altLang="zh-TW" sz="2000" b="1" dirty="0">
                <a:ea typeface="新細明體" panose="02020500000000000000" pitchFamily="18" charset="-120"/>
              </a:rPr>
              <a:t>" "=" relation-types )</a:t>
            </a:r>
          </a:p>
          <a:p>
            <a:pPr eaLnBrk="1" hangingPunct="1">
              <a:spcBef>
                <a:spcPct val="0"/>
              </a:spcBef>
              <a:buClrTx/>
              <a:buSzTx/>
              <a:buFontTx/>
              <a:buNone/>
            </a:pPr>
            <a:r>
              <a:rPr lang="en-US" altLang="zh-TW" sz="2000" b="1" dirty="0">
                <a:ea typeface="新細明體" panose="02020500000000000000" pitchFamily="18" charset="-120"/>
              </a:rPr>
              <a:t>                   / ( "if" "=" relation-types )</a:t>
            </a:r>
          </a:p>
          <a:p>
            <a:pPr eaLnBrk="1" hangingPunct="1">
              <a:spcBef>
                <a:spcPct val="0"/>
              </a:spcBef>
              <a:buClrTx/>
              <a:buSzTx/>
              <a:buFontTx/>
              <a:buNone/>
            </a:pPr>
            <a:r>
              <a:rPr lang="en-US" altLang="zh-TW" sz="2000" b="1" dirty="0">
                <a:ea typeface="新細明體" panose="02020500000000000000" pitchFamily="18" charset="-120"/>
              </a:rPr>
              <a:t>                   / ( "</a:t>
            </a:r>
            <a:r>
              <a:rPr lang="en-US" altLang="zh-TW" sz="2000" b="1" dirty="0" err="1">
                <a:ea typeface="新細明體" panose="02020500000000000000" pitchFamily="18" charset="-120"/>
              </a:rPr>
              <a:t>sz</a:t>
            </a:r>
            <a:r>
              <a:rPr lang="en-US" altLang="zh-TW" sz="2000" b="1" dirty="0">
                <a:ea typeface="新細明體" panose="02020500000000000000" pitchFamily="18" charset="-120"/>
              </a:rPr>
              <a:t>" "=" cardinal )</a:t>
            </a:r>
          </a:p>
          <a:p>
            <a:pPr eaLnBrk="1" hangingPunct="1">
              <a:spcBef>
                <a:spcPct val="0"/>
              </a:spcBef>
              <a:buClrTx/>
              <a:buSzTx/>
              <a:buFontTx/>
              <a:buNone/>
            </a:pPr>
            <a:r>
              <a:rPr lang="en-US" altLang="zh-TW" sz="2000" b="1" dirty="0">
                <a:ea typeface="新細明體" panose="02020500000000000000" pitchFamily="18" charset="-120"/>
              </a:rPr>
              <a:t>                   / ( link-extension ) )</a:t>
            </a:r>
          </a:p>
        </p:txBody>
      </p:sp>
    </p:spTree>
    <p:extLst>
      <p:ext uri="{BB962C8B-B14F-4D97-AF65-F5344CB8AC3E}">
        <p14:creationId xmlns:p14="http://schemas.microsoft.com/office/powerpoint/2010/main" val="15802718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zh-TW" smtClean="0"/>
              <a:t>Example of Resource Discovery</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3F7218D-1628-4199-8B9E-37A539D3552D}" type="slidenum">
              <a:rPr kumimoji="0" lang="zh-TW" altLang="en-US">
                <a:latin typeface="Garamond" panose="02020404030301010803" pitchFamily="18" charset="0"/>
              </a:rPr>
              <a:pPr eaLnBrk="1" hangingPunct="1"/>
              <a:t>145</a:t>
            </a:fld>
            <a:endParaRPr kumimoji="0" lang="zh-TW" altLang="en-US">
              <a:latin typeface="Garamond" panose="02020404030301010803"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96975"/>
            <a:ext cx="73533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Box 5"/>
          <p:cNvSpPr txBox="1">
            <a:spLocks noChangeArrowheads="1"/>
          </p:cNvSpPr>
          <p:nvPr/>
        </p:nvSpPr>
        <p:spPr bwMode="auto">
          <a:xfrm>
            <a:off x="1403350" y="4149725"/>
            <a:ext cx="69944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000" b="1" dirty="0">
                <a:ea typeface="新細明體" panose="02020500000000000000" pitchFamily="18" charset="-120"/>
              </a:rPr>
              <a:t>&lt;/light&gt;;</a:t>
            </a:r>
            <a:r>
              <a:rPr lang="en-US" altLang="zh-TW" sz="2000" b="1" dirty="0" err="1">
                <a:ea typeface="新細明體" panose="02020500000000000000" pitchFamily="18" charset="-120"/>
              </a:rPr>
              <a:t>rt</a:t>
            </a:r>
            <a:r>
              <a:rPr lang="en-US" altLang="zh-TW" sz="2000" b="1" dirty="0">
                <a:ea typeface="新細明體" panose="02020500000000000000" pitchFamily="18" charset="-120"/>
              </a:rPr>
              <a:t>="Illuminance";</a:t>
            </a:r>
            <a:r>
              <a:rPr lang="en-US" altLang="zh-TW" sz="2000" b="1" dirty="0" err="1">
                <a:ea typeface="新細明體" panose="02020500000000000000" pitchFamily="18" charset="-120"/>
              </a:rPr>
              <a:t>ct</a:t>
            </a:r>
            <a:r>
              <a:rPr lang="en-US" altLang="zh-TW" sz="2000" b="1" dirty="0">
                <a:ea typeface="新細明體" panose="02020500000000000000" pitchFamily="18" charset="-120"/>
              </a:rPr>
              <a:t>=0,</a:t>
            </a:r>
          </a:p>
          <a:p>
            <a:pPr eaLnBrk="1" hangingPunct="1">
              <a:spcBef>
                <a:spcPct val="0"/>
              </a:spcBef>
              <a:buClrTx/>
              <a:buSzTx/>
              <a:buFontTx/>
              <a:buNone/>
            </a:pPr>
            <a:r>
              <a:rPr lang="en-US" altLang="zh-TW" sz="2000" b="1" dirty="0">
                <a:ea typeface="新細明體" panose="02020500000000000000" pitchFamily="18" charset="-120"/>
              </a:rPr>
              <a:t>&lt;/s/maastr.xml&gt;;title="Maastricht weather";</a:t>
            </a:r>
            <a:r>
              <a:rPr lang="en-US" altLang="zh-TW" sz="2000" b="1" dirty="0" err="1">
                <a:ea typeface="新細明體" panose="02020500000000000000" pitchFamily="18" charset="-120"/>
              </a:rPr>
              <a:t>ct</a:t>
            </a:r>
            <a:r>
              <a:rPr lang="en-US" altLang="zh-TW" sz="2000" b="1" dirty="0">
                <a:ea typeface="新細明體" panose="02020500000000000000" pitchFamily="18" charset="-120"/>
              </a:rPr>
              <a:t>=1,</a:t>
            </a:r>
          </a:p>
          <a:p>
            <a:pPr eaLnBrk="1" hangingPunct="1">
              <a:spcBef>
                <a:spcPct val="0"/>
              </a:spcBef>
              <a:buClrTx/>
              <a:buSzTx/>
              <a:buFontTx/>
              <a:buNone/>
            </a:pPr>
            <a:r>
              <a:rPr lang="en-US" altLang="zh-TW" sz="2000" b="1" dirty="0">
                <a:ea typeface="新細明體" panose="02020500000000000000" pitchFamily="18" charset="-120"/>
              </a:rPr>
              <a:t>&lt;/s/</a:t>
            </a:r>
            <a:r>
              <a:rPr lang="en-US" altLang="zh-TW" sz="2000" b="1" dirty="0" err="1">
                <a:ea typeface="新細明體" panose="02020500000000000000" pitchFamily="18" charset="-120"/>
              </a:rPr>
              <a:t>maastr</a:t>
            </a:r>
            <a:r>
              <a:rPr lang="en-US" altLang="zh-TW" sz="2000" b="1" dirty="0">
                <a:ea typeface="新細明體" panose="02020500000000000000" pitchFamily="18" charset="-120"/>
              </a:rPr>
              <a:t>/temp&gt;;title="Temperature in </a:t>
            </a:r>
            <a:r>
              <a:rPr lang="en-US" altLang="zh-TW" sz="2000" b="1" dirty="0" err="1">
                <a:ea typeface="新細明體" panose="02020500000000000000" pitchFamily="18" charset="-120"/>
              </a:rPr>
              <a:t>Maastrich</a:t>
            </a:r>
            <a:r>
              <a:rPr lang="en-US" altLang="zh-TW" sz="2000" b="1" dirty="0">
                <a:ea typeface="新細明體" panose="02020500000000000000" pitchFamily="18" charset="-120"/>
              </a:rPr>
              <a:t>";</a:t>
            </a:r>
            <a:r>
              <a:rPr lang="en-US" altLang="zh-TW" sz="2000" b="1" dirty="0" err="1">
                <a:ea typeface="新細明體" panose="02020500000000000000" pitchFamily="18" charset="-120"/>
              </a:rPr>
              <a:t>ct</a:t>
            </a:r>
            <a:r>
              <a:rPr lang="en-US" altLang="zh-TW" sz="2000" b="1" dirty="0">
                <a:ea typeface="新細明體" panose="02020500000000000000" pitchFamily="18" charset="-120"/>
              </a:rPr>
              <a:t>=1,</a:t>
            </a:r>
          </a:p>
          <a:p>
            <a:pPr eaLnBrk="1" hangingPunct="1">
              <a:spcBef>
                <a:spcPct val="0"/>
              </a:spcBef>
              <a:buClrTx/>
              <a:buSzTx/>
              <a:buFontTx/>
              <a:buNone/>
            </a:pPr>
            <a:r>
              <a:rPr lang="en-US" altLang="zh-TW" sz="2000" b="1" dirty="0">
                <a:ea typeface="新細明體" panose="02020500000000000000" pitchFamily="18" charset="-120"/>
              </a:rPr>
              <a:t>&lt;/s/oulu.xml&gt;;title="Oulu weather";</a:t>
            </a:r>
            <a:r>
              <a:rPr lang="en-US" altLang="zh-TW" sz="2000" b="1" dirty="0" err="1">
                <a:ea typeface="新細明體" panose="02020500000000000000" pitchFamily="18" charset="-120"/>
              </a:rPr>
              <a:t>ct</a:t>
            </a:r>
            <a:r>
              <a:rPr lang="en-US" altLang="zh-TW" sz="2000" b="1" dirty="0">
                <a:ea typeface="新細明體" panose="02020500000000000000" pitchFamily="18" charset="-120"/>
              </a:rPr>
              <a:t>=1,</a:t>
            </a:r>
          </a:p>
          <a:p>
            <a:pPr eaLnBrk="1" hangingPunct="1">
              <a:spcBef>
                <a:spcPct val="0"/>
              </a:spcBef>
              <a:buClrTx/>
              <a:buSzTx/>
              <a:buFontTx/>
              <a:buNone/>
            </a:pPr>
            <a:r>
              <a:rPr lang="en-US" altLang="zh-TW" sz="2000" b="1" dirty="0">
                <a:ea typeface="新細明體" panose="02020500000000000000" pitchFamily="18" charset="-120"/>
              </a:rPr>
              <a:t>&lt;/s/</a:t>
            </a:r>
            <a:r>
              <a:rPr lang="en-US" altLang="zh-TW" sz="2000" b="1" dirty="0" err="1">
                <a:ea typeface="新細明體" panose="02020500000000000000" pitchFamily="18" charset="-120"/>
              </a:rPr>
              <a:t>oulu</a:t>
            </a:r>
            <a:r>
              <a:rPr lang="en-US" altLang="zh-TW" sz="2000" b="1" dirty="0">
                <a:ea typeface="新細明體" panose="02020500000000000000" pitchFamily="18" charset="-120"/>
              </a:rPr>
              <a:t>/temp&gt;;title="Temperature in Oulu";</a:t>
            </a:r>
            <a:r>
              <a:rPr lang="en-US" altLang="zh-TW" sz="2000" b="1" dirty="0" err="1">
                <a:ea typeface="新細明體" panose="02020500000000000000" pitchFamily="18" charset="-120"/>
              </a:rPr>
              <a:t>ct</a:t>
            </a:r>
            <a:r>
              <a:rPr lang="en-US" altLang="zh-TW" sz="2000" b="1" dirty="0">
                <a:ea typeface="新細明體" panose="02020500000000000000" pitchFamily="18" charset="-120"/>
              </a:rPr>
              <a:t>=1,</a:t>
            </a:r>
          </a:p>
          <a:p>
            <a:pPr eaLnBrk="1" hangingPunct="1">
              <a:spcBef>
                <a:spcPct val="0"/>
              </a:spcBef>
              <a:buClrTx/>
              <a:buSzTx/>
              <a:buFontTx/>
              <a:buNone/>
            </a:pPr>
            <a:r>
              <a:rPr lang="en-US" altLang="zh-TW" sz="2000" b="1" dirty="0">
                <a:ea typeface="新細明體" panose="02020500000000000000" pitchFamily="18" charset="-120"/>
              </a:rPr>
              <a:t>&lt;/s/temp&gt;;</a:t>
            </a:r>
            <a:r>
              <a:rPr lang="en-US" altLang="zh-TW" sz="2000" b="1" dirty="0" err="1">
                <a:ea typeface="新細明體" panose="02020500000000000000" pitchFamily="18" charset="-120"/>
              </a:rPr>
              <a:t>rt</a:t>
            </a:r>
            <a:r>
              <a:rPr lang="en-US" altLang="zh-TW" sz="2000" b="1" dirty="0">
                <a:ea typeface="新細明體" panose="02020500000000000000" pitchFamily="18" charset="-120"/>
              </a:rPr>
              <a:t>="Temperature";</a:t>
            </a:r>
            <a:r>
              <a:rPr lang="en-US" altLang="zh-TW" sz="2000" b="1" dirty="0" err="1">
                <a:ea typeface="新細明體" panose="02020500000000000000" pitchFamily="18" charset="-120"/>
              </a:rPr>
              <a:t>ct</a:t>
            </a:r>
            <a:r>
              <a:rPr lang="en-US" altLang="zh-TW" sz="2000" b="1" dirty="0">
                <a:ea typeface="新細明體" panose="02020500000000000000" pitchFamily="18" charset="-120"/>
              </a:rPr>
              <a:t>=0</a:t>
            </a:r>
          </a:p>
        </p:txBody>
      </p:sp>
      <p:sp>
        <p:nvSpPr>
          <p:cNvPr id="25606" name="TextBox 6"/>
          <p:cNvSpPr txBox="1">
            <a:spLocks noChangeArrowheads="1"/>
          </p:cNvSpPr>
          <p:nvPr/>
        </p:nvSpPr>
        <p:spPr bwMode="auto">
          <a:xfrm>
            <a:off x="5580063" y="5775325"/>
            <a:ext cx="284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dirty="0">
                <a:latin typeface="Calibri" panose="020F0502020204030204" pitchFamily="34" charset="0"/>
                <a:ea typeface="新細明體" panose="02020500000000000000" pitchFamily="18" charset="-120"/>
              </a:rPr>
              <a:t>Source: IETF IPv6 WG</a:t>
            </a:r>
          </a:p>
        </p:txBody>
      </p:sp>
      <p:sp>
        <p:nvSpPr>
          <p:cNvPr id="2" name="矩形 1"/>
          <p:cNvSpPr/>
          <p:nvPr/>
        </p:nvSpPr>
        <p:spPr>
          <a:xfrm>
            <a:off x="457200" y="6287572"/>
            <a:ext cx="2942600" cy="369332"/>
          </a:xfrm>
          <a:prstGeom prst="rect">
            <a:avLst/>
          </a:prstGeom>
        </p:spPr>
        <p:txBody>
          <a:bodyPr wrap="none">
            <a:spAutoFit/>
          </a:bodyPr>
          <a:lstStyle/>
          <a:p>
            <a:r>
              <a:rPr lang="zh-TW" altLang="en-US" dirty="0"/>
              <a:t>Resource Type </a:t>
            </a:r>
            <a:r>
              <a:rPr lang="en-US" altLang="zh-TW" dirty="0" smtClean="0"/>
              <a:t>‘</a:t>
            </a:r>
            <a:r>
              <a:rPr lang="zh-TW" altLang="en-US" dirty="0" smtClean="0"/>
              <a:t>rt</a:t>
            </a:r>
            <a:r>
              <a:rPr lang="en-US" altLang="zh-TW" dirty="0" smtClean="0"/>
              <a:t>’</a:t>
            </a:r>
            <a:r>
              <a:rPr lang="zh-TW" altLang="en-US" dirty="0" smtClean="0"/>
              <a:t> </a:t>
            </a:r>
            <a:r>
              <a:rPr lang="zh-TW" altLang="en-US" dirty="0"/>
              <a:t>Attribute</a:t>
            </a:r>
          </a:p>
        </p:txBody>
      </p:sp>
      <p:sp>
        <p:nvSpPr>
          <p:cNvPr id="3" name="矩形 2"/>
          <p:cNvSpPr/>
          <p:nvPr/>
        </p:nvSpPr>
        <p:spPr>
          <a:xfrm>
            <a:off x="3995936" y="6289762"/>
            <a:ext cx="3485313" cy="369332"/>
          </a:xfrm>
          <a:prstGeom prst="rect">
            <a:avLst/>
          </a:prstGeom>
        </p:spPr>
        <p:txBody>
          <a:bodyPr wrap="none">
            <a:spAutoFit/>
          </a:bodyPr>
          <a:lstStyle/>
          <a:p>
            <a:r>
              <a:rPr lang="zh-TW" altLang="en-US" dirty="0"/>
              <a:t>Interface Description </a:t>
            </a:r>
            <a:r>
              <a:rPr lang="en-US" altLang="zh-TW" dirty="0" smtClean="0"/>
              <a:t>‘</a:t>
            </a:r>
            <a:r>
              <a:rPr lang="zh-TW" altLang="en-US" dirty="0" smtClean="0"/>
              <a:t>if</a:t>
            </a:r>
            <a:r>
              <a:rPr lang="en-US" altLang="zh-TW" dirty="0" smtClean="0"/>
              <a:t>’</a:t>
            </a:r>
            <a:r>
              <a:rPr lang="zh-TW" altLang="en-US" dirty="0" smtClean="0"/>
              <a:t> </a:t>
            </a:r>
            <a:r>
              <a:rPr lang="zh-TW" altLang="en-US" dirty="0"/>
              <a:t>Attribute</a:t>
            </a:r>
          </a:p>
        </p:txBody>
      </p:sp>
    </p:spTree>
    <p:extLst>
      <p:ext uri="{BB962C8B-B14F-4D97-AF65-F5344CB8AC3E}">
        <p14:creationId xmlns:p14="http://schemas.microsoft.com/office/powerpoint/2010/main" val="3972584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zh-TW" smtClean="0"/>
              <a:t>Example of Resource Discovery</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3F7218D-1628-4199-8B9E-37A539D3552D}" type="slidenum">
              <a:rPr kumimoji="0" lang="zh-TW" altLang="en-US">
                <a:latin typeface="Garamond" panose="02020404030301010803" pitchFamily="18" charset="0"/>
              </a:rPr>
              <a:pPr eaLnBrk="1" hangingPunct="1"/>
              <a:t>146</a:t>
            </a:fld>
            <a:endParaRPr kumimoji="0" lang="zh-TW" altLang="en-US">
              <a:latin typeface="Garamond" panose="02020404030301010803" pitchFamily="18" charset="0"/>
            </a:endParaRPr>
          </a:p>
        </p:txBody>
      </p:sp>
      <p:sp>
        <p:nvSpPr>
          <p:cNvPr id="25605" name="TextBox 5"/>
          <p:cNvSpPr txBox="1">
            <a:spLocks noChangeArrowheads="1"/>
          </p:cNvSpPr>
          <p:nvPr/>
        </p:nvSpPr>
        <p:spPr bwMode="auto">
          <a:xfrm>
            <a:off x="827584" y="1658143"/>
            <a:ext cx="613661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000" b="1" dirty="0">
                <a:ea typeface="新細明體" panose="02020500000000000000" pitchFamily="18" charset="-120"/>
              </a:rPr>
              <a:t> REQ: GET /.well-known/core</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RES</a:t>
            </a:r>
            <a:r>
              <a:rPr lang="en-US" altLang="zh-TW" sz="2000" b="1" dirty="0">
                <a:ea typeface="新細明體" panose="02020500000000000000" pitchFamily="18" charset="-120"/>
              </a:rPr>
              <a:t>: 2.05 Content</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sensors/temp&gt;;if="sensor",</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sensors/light&gt;;if="</a:t>
            </a:r>
            <a:r>
              <a:rPr lang="en-US" altLang="zh-TW" sz="2000" b="1" dirty="0" smtClean="0">
                <a:ea typeface="新細明體" panose="02020500000000000000" pitchFamily="18" charset="-120"/>
              </a:rPr>
              <a:t>sensor“</a:t>
            </a:r>
          </a:p>
          <a:p>
            <a:pPr eaLnBrk="1" hangingPunct="1">
              <a:spcBef>
                <a:spcPct val="0"/>
              </a:spcBef>
              <a:buClrTx/>
              <a:buSzTx/>
              <a:buFontTx/>
              <a:buNone/>
            </a:pPr>
            <a:endParaRPr lang="en-US" altLang="zh-TW" sz="2000" b="1" dirty="0">
              <a:ea typeface="新細明體" panose="02020500000000000000" pitchFamily="18" charset="-120"/>
            </a:endParaRPr>
          </a:p>
          <a:p>
            <a:pPr eaLnBrk="1" hangingPunct="1">
              <a:spcBef>
                <a:spcPct val="0"/>
              </a:spcBef>
              <a:buClrTx/>
              <a:buSzTx/>
              <a:buFontTx/>
              <a:buNone/>
            </a:pPr>
            <a:r>
              <a:rPr lang="en-US" altLang="zh-TW" sz="2000" b="1" dirty="0">
                <a:ea typeface="新細明體" panose="02020500000000000000" pitchFamily="18" charset="-120"/>
              </a:rPr>
              <a:t>REQ: GET /.well-known/core</a:t>
            </a:r>
          </a:p>
          <a:p>
            <a:pPr eaLnBrk="1" hangingPunct="1">
              <a:spcBef>
                <a:spcPct val="0"/>
              </a:spcBef>
              <a:buClrTx/>
              <a:buSzTx/>
              <a:buFontTx/>
              <a:buNone/>
            </a:pPr>
            <a:r>
              <a:rPr lang="en-US" altLang="zh-TW" sz="2000" b="1" dirty="0" smtClean="0">
                <a:ea typeface="新細明體" panose="02020500000000000000" pitchFamily="18" charset="-120"/>
              </a:rPr>
              <a:t>RES</a:t>
            </a:r>
            <a:r>
              <a:rPr lang="en-US" altLang="zh-TW" sz="2000" b="1" dirty="0">
                <a:ea typeface="新細明體" panose="02020500000000000000" pitchFamily="18" charset="-120"/>
              </a:rPr>
              <a:t>: 2.05 Content</a:t>
            </a:r>
          </a:p>
          <a:p>
            <a:pPr eaLnBrk="1" hangingPunct="1">
              <a:spcBef>
                <a:spcPct val="0"/>
              </a:spcBef>
              <a:buClrTx/>
              <a:buSzTx/>
              <a:buFontTx/>
              <a:buNone/>
            </a:pP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sensors&gt;;</a:t>
            </a:r>
            <a:r>
              <a:rPr lang="en-US" altLang="zh-TW" sz="2000" b="1" dirty="0" err="1" smtClean="0">
                <a:ea typeface="新細明體" panose="02020500000000000000" pitchFamily="18" charset="-120"/>
              </a:rPr>
              <a:t>ct</a:t>
            </a:r>
            <a:r>
              <a:rPr lang="en-US" altLang="zh-TW" sz="2000" b="1" dirty="0" smtClean="0">
                <a:ea typeface="新細明體" panose="02020500000000000000" pitchFamily="18" charset="-120"/>
              </a:rPr>
              <a:t>=40</a:t>
            </a:r>
          </a:p>
          <a:p>
            <a:pPr eaLnBrk="1" hangingPunct="1">
              <a:spcBef>
                <a:spcPct val="0"/>
              </a:spcBef>
              <a:buClrTx/>
              <a:buSzTx/>
              <a:buFontTx/>
              <a:buNone/>
            </a:pPr>
            <a:r>
              <a:rPr lang="en-US" altLang="zh-TW" sz="2000" b="1" dirty="0">
                <a:ea typeface="新細明體" panose="02020500000000000000" pitchFamily="18" charset="-120"/>
              </a:rPr>
              <a:t> </a:t>
            </a:r>
            <a:endParaRPr lang="en-US" altLang="zh-TW" sz="2000" b="1" dirty="0" smtClean="0">
              <a:ea typeface="新細明體" panose="02020500000000000000" pitchFamily="18" charset="-120"/>
            </a:endParaRPr>
          </a:p>
          <a:p>
            <a:pPr eaLnBrk="1" hangingPunct="1">
              <a:spcBef>
                <a:spcPct val="0"/>
              </a:spcBef>
              <a:buClrTx/>
              <a:buSzTx/>
              <a:buFontTx/>
              <a:buNone/>
            </a:pPr>
            <a:r>
              <a:rPr lang="en-US" altLang="zh-TW" sz="2000" b="1" dirty="0">
                <a:ea typeface="新細明體" panose="02020500000000000000" pitchFamily="18" charset="-120"/>
              </a:rPr>
              <a:t>REQ: GET /</a:t>
            </a:r>
            <a:r>
              <a:rPr lang="en-US" altLang="zh-TW" sz="2000" b="1" dirty="0" smtClean="0">
                <a:ea typeface="新細明體" panose="02020500000000000000" pitchFamily="18" charset="-120"/>
              </a:rPr>
              <a:t>sensors</a:t>
            </a:r>
          </a:p>
          <a:p>
            <a:pPr eaLnBrk="1" hangingPunct="1">
              <a:spcBef>
                <a:spcPct val="0"/>
              </a:spcBef>
              <a:buClrTx/>
              <a:buSzTx/>
              <a:buFontTx/>
              <a:buNone/>
            </a:pPr>
            <a:r>
              <a:rPr lang="en-US" altLang="zh-TW" sz="2000" b="1" dirty="0" smtClean="0">
                <a:ea typeface="新細明體" panose="02020500000000000000" pitchFamily="18" charset="-120"/>
              </a:rPr>
              <a:t>RES</a:t>
            </a:r>
            <a:r>
              <a:rPr lang="en-US" altLang="zh-TW" sz="2000" b="1" dirty="0">
                <a:ea typeface="新細明體" panose="02020500000000000000" pitchFamily="18" charset="-120"/>
              </a:rPr>
              <a:t>: 2.05 Content</a:t>
            </a:r>
          </a:p>
          <a:p>
            <a:pPr eaLnBrk="1" hangingPunct="1">
              <a:spcBef>
                <a:spcPct val="0"/>
              </a:spcBef>
              <a:buClrTx/>
              <a:buSzTx/>
              <a:buFontTx/>
              <a:buNone/>
            </a:pP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sensors/temp&gt;;</a:t>
            </a:r>
            <a:r>
              <a:rPr lang="en-US" altLang="zh-TW" sz="2000" b="1" dirty="0" err="1">
                <a:ea typeface="新細明體" panose="02020500000000000000" pitchFamily="18" charset="-120"/>
              </a:rPr>
              <a:t>rt</a:t>
            </a:r>
            <a:r>
              <a:rPr lang="en-US" altLang="zh-TW" sz="2000" b="1" dirty="0">
                <a:ea typeface="新細明體" panose="02020500000000000000" pitchFamily="18" charset="-120"/>
              </a:rPr>
              <a:t>="</a:t>
            </a:r>
            <a:r>
              <a:rPr lang="en-US" altLang="zh-TW" sz="2000" b="1" dirty="0" err="1">
                <a:ea typeface="新細明體" panose="02020500000000000000" pitchFamily="18" charset="-120"/>
              </a:rPr>
              <a:t>temperature-c";if</a:t>
            </a:r>
            <a:r>
              <a:rPr lang="en-US" altLang="zh-TW" sz="2000" b="1" dirty="0">
                <a:ea typeface="新細明體" panose="02020500000000000000" pitchFamily="18" charset="-120"/>
              </a:rPr>
              <a:t>="sensor",</a:t>
            </a:r>
          </a:p>
          <a:p>
            <a:pPr eaLnBrk="1" hangingPunct="1">
              <a:spcBef>
                <a:spcPct val="0"/>
              </a:spcBef>
              <a:buClrTx/>
              <a:buSzTx/>
              <a:buFontTx/>
              <a:buNone/>
            </a:pP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sensors/light&gt;;</a:t>
            </a:r>
            <a:r>
              <a:rPr lang="en-US" altLang="zh-TW" sz="2000" b="1" dirty="0" err="1">
                <a:ea typeface="新細明體" panose="02020500000000000000" pitchFamily="18" charset="-120"/>
              </a:rPr>
              <a:t>rt</a:t>
            </a:r>
            <a:r>
              <a:rPr lang="en-US" altLang="zh-TW" sz="2000" b="1" dirty="0">
                <a:ea typeface="新細明體" panose="02020500000000000000" pitchFamily="18" charset="-120"/>
              </a:rPr>
              <a:t>="</a:t>
            </a:r>
            <a:r>
              <a:rPr lang="en-US" altLang="zh-TW" sz="2000" b="1" dirty="0" err="1">
                <a:ea typeface="新細明體" panose="02020500000000000000" pitchFamily="18" charset="-120"/>
              </a:rPr>
              <a:t>light-lux";if</a:t>
            </a:r>
            <a:r>
              <a:rPr lang="en-US" altLang="zh-TW" sz="2000" b="1" dirty="0">
                <a:ea typeface="新細明體" panose="02020500000000000000" pitchFamily="18" charset="-120"/>
              </a:rPr>
              <a:t>="sensor"</a:t>
            </a:r>
          </a:p>
        </p:txBody>
      </p:sp>
      <p:sp>
        <p:nvSpPr>
          <p:cNvPr id="25606" name="TextBox 6"/>
          <p:cNvSpPr txBox="1">
            <a:spLocks noChangeArrowheads="1"/>
          </p:cNvSpPr>
          <p:nvPr/>
        </p:nvSpPr>
        <p:spPr bwMode="auto">
          <a:xfrm>
            <a:off x="5580063" y="5775325"/>
            <a:ext cx="284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33794782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zh-TW" smtClean="0"/>
              <a:t>Summary</a:t>
            </a:r>
          </a:p>
        </p:txBody>
      </p:sp>
      <p:sp>
        <p:nvSpPr>
          <p:cNvPr id="26627" name="Content Placeholder 2"/>
          <p:cNvSpPr>
            <a:spLocks noGrp="1"/>
          </p:cNvSpPr>
          <p:nvPr>
            <p:ph idx="1"/>
          </p:nvPr>
        </p:nvSpPr>
        <p:spPr>
          <a:xfrm>
            <a:off x="457200" y="1196975"/>
            <a:ext cx="8229600" cy="4525963"/>
          </a:xfrm>
        </p:spPr>
        <p:txBody>
          <a:bodyPr/>
          <a:lstStyle/>
          <a:p>
            <a:r>
              <a:rPr lang="en-US" altLang="zh-TW" sz="2800" smtClean="0"/>
              <a:t>CoAP is applicable to any IP networks.</a:t>
            </a:r>
          </a:p>
          <a:p>
            <a:r>
              <a:rPr lang="en-US" altLang="zh-TW" sz="2800" smtClean="0"/>
              <a:t>Open source software available for these protocols.</a:t>
            </a:r>
          </a:p>
          <a:p>
            <a:pPr lvl="1"/>
            <a:r>
              <a:rPr lang="en-US" altLang="zh-TW" sz="2400" smtClean="0">
                <a:hlinkClick r:id="rId3"/>
              </a:rPr>
              <a:t>http://coapy.sourceforge.net/index.html</a:t>
            </a:r>
            <a:endParaRPr lang="en-US" altLang="zh-TW" sz="2400" smtClean="0"/>
          </a:p>
          <a:p>
            <a:pPr lvl="1"/>
            <a:r>
              <a:rPr lang="en-US" altLang="zh-TW" sz="2400" smtClean="0"/>
              <a:t>CoAPy: Constrained Application Protocol in Python</a:t>
            </a:r>
          </a:p>
          <a:p>
            <a:pPr lvl="1"/>
            <a:endParaRPr lang="en-US" altLang="zh-TW" smtClean="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2A7D2E4-200F-4B55-AE1F-2767E1556ECC}" type="slidenum">
              <a:rPr kumimoji="0" lang="zh-TW" altLang="en-US">
                <a:latin typeface="Garamond" panose="02020404030301010803" pitchFamily="18" charset="0"/>
              </a:rPr>
              <a:pPr eaLnBrk="1" hangingPunct="1"/>
              <a:t>147</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139529671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r>
              <a:rPr lang="en-US" altLang="zh-TW" smtClean="0"/>
              <a:t>Q&amp;A</a:t>
            </a:r>
            <a:endParaRPr lang="zh-TW" altLang="en-US" smtClean="0"/>
          </a:p>
        </p:txBody>
      </p:sp>
      <p:sp>
        <p:nvSpPr>
          <p:cNvPr id="8601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itchFamily="2" charset="2"/>
              <a:buChar char="n"/>
              <a:defRPr kumimoji="1" sz="3000">
                <a:solidFill>
                  <a:schemeClr val="tx1"/>
                </a:solidFill>
                <a:latin typeface="Arial" pitchFamily="34" charset="0"/>
                <a:ea typeface="新細明體" pitchFamily="18" charset="-120"/>
              </a:defRPr>
            </a:lvl1pPr>
            <a:lvl2pPr marL="742950" indent="-285750">
              <a:spcBef>
                <a:spcPct val="20000"/>
              </a:spcBef>
              <a:buClr>
                <a:schemeClr val="accent2"/>
              </a:buClr>
              <a:buSzPct val="60000"/>
              <a:buFont typeface="Wingdings" pitchFamily="2" charset="2"/>
              <a:buChar char="q"/>
              <a:defRPr kumimoji="1" sz="2600">
                <a:solidFill>
                  <a:schemeClr val="tx1"/>
                </a:solidFill>
                <a:latin typeface="Arial" pitchFamily="34" charset="0"/>
                <a:ea typeface="新細明體" pitchFamily="18" charset="-120"/>
              </a:defRPr>
            </a:lvl2pPr>
            <a:lvl3pPr marL="1143000" indent="-228600">
              <a:spcBef>
                <a:spcPct val="20000"/>
              </a:spcBef>
              <a:buClr>
                <a:schemeClr val="accent1"/>
              </a:buClr>
              <a:buSzPct val="65000"/>
              <a:buFont typeface="Wingdings" pitchFamily="2" charset="2"/>
              <a:buChar char="n"/>
              <a:defRPr kumimoji="1" sz="2200">
                <a:solidFill>
                  <a:schemeClr val="tx1"/>
                </a:solidFill>
                <a:latin typeface="Arial" pitchFamily="34" charset="0"/>
                <a:ea typeface="新細明體" pitchFamily="18" charset="-120"/>
              </a:defRPr>
            </a:lvl3pPr>
            <a:lvl4pPr marL="1600200" indent="-228600">
              <a:spcBef>
                <a:spcPct val="20000"/>
              </a:spcBef>
              <a:buClr>
                <a:schemeClr val="accent2"/>
              </a:buClr>
              <a:buSzPct val="70000"/>
              <a:buFont typeface="Wingdings" pitchFamily="2" charset="2"/>
              <a:buChar char="q"/>
              <a:defRPr kumimoji="1" sz="2000">
                <a:solidFill>
                  <a:schemeClr val="tx1"/>
                </a:solidFill>
                <a:latin typeface="Arial" pitchFamily="34" charset="0"/>
                <a:ea typeface="新細明體" pitchFamily="18" charset="-120"/>
              </a:defRPr>
            </a:lvl4pPr>
            <a:lvl5pPr marL="2057400" indent="-228600">
              <a:spcBef>
                <a:spcPct val="20000"/>
              </a:spcBef>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9pPr>
          </a:lstStyle>
          <a:p>
            <a:pPr>
              <a:spcBef>
                <a:spcPct val="0"/>
              </a:spcBef>
              <a:buClrTx/>
              <a:buSzTx/>
              <a:buFontTx/>
              <a:buNone/>
            </a:pPr>
            <a:fld id="{FE3E8507-59F6-4602-A5ED-DF9DD6CD25C7}" type="slidenum">
              <a:rPr kumimoji="0" lang="en-US" altLang="zh-TW" sz="1200" smtClean="0">
                <a:latin typeface="Garamond" pitchFamily="18" charset="0"/>
              </a:rPr>
              <a:pPr>
                <a:spcBef>
                  <a:spcPct val="0"/>
                </a:spcBef>
                <a:buClrTx/>
                <a:buSzTx/>
                <a:buFontTx/>
                <a:buNone/>
              </a:pPr>
              <a:t>148</a:t>
            </a:fld>
            <a:endParaRPr kumimoji="0" lang="en-US" altLang="zh-TW" sz="1200" smtClean="0">
              <a:latin typeface="Garamond" pitchFamily="18" charset="0"/>
            </a:endParaRPr>
          </a:p>
        </p:txBody>
      </p:sp>
      <p:pic>
        <p:nvPicPr>
          <p:cNvPr id="86020"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12875"/>
            <a:ext cx="43211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77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457200" y="274638"/>
            <a:ext cx="8229600" cy="1066800"/>
          </a:xfrm>
        </p:spPr>
        <p:txBody>
          <a:bodyPr/>
          <a:lstStyle/>
          <a:p>
            <a:pPr eaLnBrk="1" hangingPunct="1"/>
            <a:r>
              <a:rPr lang="en-US" altLang="zh-TW" smtClean="0"/>
              <a:t>Outline</a:t>
            </a:r>
            <a:endParaRPr lang="zh-TW" altLang="en-US" smtClean="0"/>
          </a:p>
        </p:txBody>
      </p:sp>
      <p:sp>
        <p:nvSpPr>
          <p:cNvPr id="7171" name="內容版面配置區 2"/>
          <p:cNvSpPr>
            <a:spLocks noGrp="1"/>
          </p:cNvSpPr>
          <p:nvPr>
            <p:ph idx="1"/>
          </p:nvPr>
        </p:nvSpPr>
        <p:spPr>
          <a:xfrm>
            <a:off x="457200" y="1484313"/>
            <a:ext cx="8229600" cy="4641850"/>
          </a:xfrm>
        </p:spPr>
        <p:txBody>
          <a:bodyPr/>
          <a:lstStyle/>
          <a:p>
            <a:pPr eaLnBrk="1" hangingPunct="1"/>
            <a:r>
              <a:rPr lang="en-US" altLang="zh-TW" smtClean="0"/>
              <a:t>What is 6LoWPAN?</a:t>
            </a:r>
          </a:p>
          <a:p>
            <a:pPr eaLnBrk="1" hangingPunct="1"/>
            <a:r>
              <a:rPr lang="en-US" altLang="zh-TW" smtClean="0"/>
              <a:t>Motivation and Goal</a:t>
            </a:r>
          </a:p>
          <a:p>
            <a:pPr eaLnBrk="1" hangingPunct="1"/>
            <a:r>
              <a:rPr lang="en-US" altLang="zh-TW" smtClean="0"/>
              <a:t>Key Elements</a:t>
            </a:r>
          </a:p>
          <a:p>
            <a:pPr eaLnBrk="1" hangingPunct="1"/>
            <a:r>
              <a:rPr lang="en-US" altLang="zh-TW" smtClean="0"/>
              <a:t>Topology</a:t>
            </a:r>
          </a:p>
          <a:p>
            <a:pPr eaLnBrk="1" hangingPunct="1"/>
            <a:r>
              <a:rPr lang="en-US" altLang="zh-TW" smtClean="0"/>
              <a:t>6LoWPAN</a:t>
            </a:r>
            <a:r>
              <a:rPr lang="zh-TW" altLang="en-US" smtClean="0"/>
              <a:t> </a:t>
            </a:r>
            <a:r>
              <a:rPr lang="en-US" altLang="zh-TW" smtClean="0"/>
              <a:t>Adaptation Layer</a:t>
            </a:r>
          </a:p>
        </p:txBody>
      </p:sp>
      <p:sp>
        <p:nvSpPr>
          <p:cNvPr id="5" name="投影片編號版面配置區 4"/>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D537498-4ABD-44C5-86BD-3D2BB6B88B28}" type="slidenum">
              <a:rPr kumimoji="0" lang="zh-TW" altLang="en-US">
                <a:latin typeface="Garamond" panose="02020404030301010803" pitchFamily="18" charset="0"/>
              </a:rPr>
              <a:pPr eaLnBrk="1" hangingPunct="1"/>
              <a:t>15</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57200" y="274638"/>
            <a:ext cx="8229600" cy="1066800"/>
          </a:xfrm>
        </p:spPr>
        <p:txBody>
          <a:bodyPr/>
          <a:lstStyle/>
          <a:p>
            <a:pPr eaLnBrk="1" hangingPunct="1"/>
            <a:r>
              <a:rPr lang="en-US" altLang="zh-TW" smtClean="0"/>
              <a:t>What is 6LoWPAN?</a:t>
            </a:r>
            <a:endParaRPr lang="zh-TW" altLang="en-US" smtClean="0"/>
          </a:p>
        </p:txBody>
      </p:sp>
      <p:sp>
        <p:nvSpPr>
          <p:cNvPr id="8195" name="內容版面配置區 2"/>
          <p:cNvSpPr>
            <a:spLocks noGrp="1"/>
          </p:cNvSpPr>
          <p:nvPr>
            <p:ph idx="1"/>
          </p:nvPr>
        </p:nvSpPr>
        <p:spPr>
          <a:xfrm>
            <a:off x="457200" y="1484313"/>
            <a:ext cx="8229600" cy="4641850"/>
          </a:xfrm>
        </p:spPr>
        <p:txBody>
          <a:bodyPr/>
          <a:lstStyle/>
          <a:p>
            <a:pPr eaLnBrk="1" hangingPunct="1"/>
            <a:r>
              <a:rPr lang="en-US" altLang="zh-TW" dirty="0" smtClean="0"/>
              <a:t>6LoWPAN is an acronym of </a:t>
            </a:r>
            <a:r>
              <a:rPr lang="en-US" altLang="zh-TW" dirty="0" smtClean="0">
                <a:solidFill>
                  <a:srgbClr val="FF0000"/>
                </a:solidFill>
              </a:rPr>
              <a:t>IPv</a:t>
            </a:r>
            <a:r>
              <a:rPr lang="en-US" altLang="zh-TW" u="sng" dirty="0" smtClean="0">
                <a:solidFill>
                  <a:srgbClr val="FF0000"/>
                </a:solidFill>
              </a:rPr>
              <a:t>6</a:t>
            </a:r>
            <a:r>
              <a:rPr lang="en-US" altLang="zh-TW" dirty="0" smtClean="0">
                <a:solidFill>
                  <a:srgbClr val="FF0000"/>
                </a:solidFill>
              </a:rPr>
              <a:t> over </a:t>
            </a:r>
            <a:r>
              <a:rPr lang="en-US" altLang="zh-TW" u="sng" dirty="0" smtClean="0">
                <a:solidFill>
                  <a:srgbClr val="FF0000"/>
                </a:solidFill>
              </a:rPr>
              <a:t>Lo</a:t>
            </a:r>
            <a:r>
              <a:rPr lang="en-US" altLang="zh-TW" dirty="0" smtClean="0">
                <a:solidFill>
                  <a:srgbClr val="FF0000"/>
                </a:solidFill>
              </a:rPr>
              <a:t>w power </a:t>
            </a:r>
            <a:r>
              <a:rPr lang="en-US" altLang="zh-TW" u="sng" dirty="0" smtClean="0">
                <a:solidFill>
                  <a:srgbClr val="FF0000"/>
                </a:solidFill>
              </a:rPr>
              <a:t>W</a:t>
            </a:r>
            <a:r>
              <a:rPr lang="en-US" altLang="zh-TW" dirty="0" smtClean="0">
                <a:solidFill>
                  <a:srgbClr val="FF0000"/>
                </a:solidFill>
              </a:rPr>
              <a:t>ireless </a:t>
            </a:r>
            <a:r>
              <a:rPr lang="en-US" altLang="zh-TW" u="sng" dirty="0" smtClean="0">
                <a:solidFill>
                  <a:srgbClr val="FF0000"/>
                </a:solidFill>
              </a:rPr>
              <a:t>P</a:t>
            </a:r>
            <a:r>
              <a:rPr lang="en-US" altLang="zh-TW" dirty="0" smtClean="0">
                <a:solidFill>
                  <a:srgbClr val="FF0000"/>
                </a:solidFill>
              </a:rPr>
              <a:t>ersonal </a:t>
            </a:r>
            <a:r>
              <a:rPr lang="en-US" altLang="zh-TW" u="sng" dirty="0" smtClean="0">
                <a:solidFill>
                  <a:srgbClr val="FF0000"/>
                </a:solidFill>
              </a:rPr>
              <a:t>A</a:t>
            </a:r>
            <a:r>
              <a:rPr lang="en-US" altLang="zh-TW" dirty="0" smtClean="0">
                <a:solidFill>
                  <a:srgbClr val="FF0000"/>
                </a:solidFill>
              </a:rPr>
              <a:t>rea </a:t>
            </a:r>
            <a:r>
              <a:rPr lang="en-US" altLang="zh-TW" u="sng" dirty="0" smtClean="0">
                <a:solidFill>
                  <a:srgbClr val="FF0000"/>
                </a:solidFill>
              </a:rPr>
              <a:t>N</a:t>
            </a:r>
            <a:r>
              <a:rPr lang="en-US" altLang="zh-TW" dirty="0" smtClean="0">
                <a:solidFill>
                  <a:srgbClr val="FF0000"/>
                </a:solidFill>
              </a:rPr>
              <a:t>etworks</a:t>
            </a:r>
            <a:r>
              <a:rPr lang="en-US" altLang="zh-TW" dirty="0" smtClean="0"/>
              <a:t>.</a:t>
            </a:r>
          </a:p>
          <a:p>
            <a:pPr eaLnBrk="1" hangingPunct="1"/>
            <a:r>
              <a:rPr lang="en-US" altLang="zh-TW" dirty="0" smtClean="0"/>
              <a:t>It is designed by the 6LoWPAN working group in IETF (Internet Engineering Task Force).</a:t>
            </a:r>
          </a:p>
          <a:p>
            <a:pPr eaLnBrk="1" hangingPunct="1"/>
            <a:r>
              <a:rPr lang="en-US" altLang="zh-TW" dirty="0" smtClean="0"/>
              <a:t>RFC</a:t>
            </a:r>
            <a:r>
              <a:rPr lang="zh-TW" altLang="en-US" dirty="0" smtClean="0"/>
              <a:t> </a:t>
            </a:r>
            <a:r>
              <a:rPr lang="en-US" altLang="zh-TW" dirty="0" smtClean="0"/>
              <a:t>4919 included a detailed review of requirements, which were released in 2007.</a:t>
            </a:r>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F274E75-FAE5-4C67-B9B5-603C17B16C9E}" type="slidenum">
              <a:rPr kumimoji="0" lang="zh-TW" altLang="en-US">
                <a:latin typeface="Garamond" panose="02020404030301010803" pitchFamily="18" charset="0"/>
              </a:rPr>
              <a:pPr eaLnBrk="1" hangingPunct="1"/>
              <a:t>16</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smtClean="0"/>
              <a:t>IETF Low Power Lossy Network Related Working Groups</a:t>
            </a:r>
            <a:endParaRPr lang="zh-TW" altLang="en-US" smtClean="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8726488"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411760" y="2924944"/>
            <a:ext cx="6565553"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2400509" y="4077071"/>
            <a:ext cx="6565553" cy="648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TW" smtClean="0"/>
              <a:t>IEEE Wireless Standards</a:t>
            </a:r>
            <a:endParaRPr lang="zh-TW" altLang="en-US" smtClean="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31925"/>
            <a:ext cx="8834438"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zh-TW" smtClean="0">
                <a:ea typeface="新細明體" panose="02020500000000000000" pitchFamily="18" charset="-120"/>
              </a:rPr>
              <a:t>6LoWPAN WG Documents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2458159-C4FD-4838-99B0-C090D28D2D2E}" type="slidenum">
              <a:rPr kumimoji="0" lang="zh-TW" altLang="en-US">
                <a:latin typeface="Garamond" panose="02020404030301010803" pitchFamily="18" charset="0"/>
              </a:rPr>
              <a:pPr eaLnBrk="1" hangingPunct="1"/>
              <a:t>19</a:t>
            </a:fld>
            <a:endParaRPr kumimoji="0" lang="zh-TW" altLang="en-US">
              <a:latin typeface="Garamond" panose="02020404030301010803" pitchFamily="18" charset="0"/>
            </a:endParaRPr>
          </a:p>
        </p:txBody>
      </p:sp>
      <p:graphicFrame>
        <p:nvGraphicFramePr>
          <p:cNvPr id="5" name="Table 4"/>
          <p:cNvGraphicFramePr>
            <a:graphicFrameLocks noGrp="1"/>
          </p:cNvGraphicFramePr>
          <p:nvPr/>
        </p:nvGraphicFramePr>
        <p:xfrm>
          <a:off x="323850" y="1268413"/>
          <a:ext cx="8640763" cy="4549902"/>
        </p:xfrm>
        <a:graphic>
          <a:graphicData uri="http://schemas.openxmlformats.org/drawingml/2006/table">
            <a:tbl>
              <a:tblPr/>
              <a:tblGrid>
                <a:gridCol w="2879725">
                  <a:extLst>
                    <a:ext uri="{9D8B030D-6E8A-4147-A177-3AD203B41FA5}">
                      <a16:colId xmlns:a16="http://schemas.microsoft.com/office/drawing/2014/main" val="20000"/>
                    </a:ext>
                  </a:extLst>
                </a:gridCol>
                <a:gridCol w="4248150">
                  <a:extLst>
                    <a:ext uri="{9D8B030D-6E8A-4147-A177-3AD203B41FA5}">
                      <a16:colId xmlns:a16="http://schemas.microsoft.com/office/drawing/2014/main" val="20001"/>
                    </a:ext>
                  </a:extLst>
                </a:gridCol>
                <a:gridCol w="1512888">
                  <a:extLst>
                    <a:ext uri="{9D8B030D-6E8A-4147-A177-3AD203B41FA5}">
                      <a16:colId xmlns:a16="http://schemas.microsoft.com/office/drawing/2014/main" val="20002"/>
                    </a:ext>
                  </a:extLst>
                </a:gridCol>
              </a:tblGrid>
              <a:tr h="509764">
                <a:tc>
                  <a:txBody>
                    <a:bodyPr/>
                    <a:lstStyle/>
                    <a:p>
                      <a:pPr marL="0" marR="0" lvl="0" indent="0" algn="l" defTabSz="914400" rtl="0" eaLnBrk="1" fontAlgn="base" latinLnBrk="0" hangingPunct="1">
                        <a:lnSpc>
                          <a:spcPct val="115000"/>
                        </a:lnSpc>
                        <a:spcBef>
                          <a:spcPts val="1200"/>
                        </a:spcBef>
                        <a:spcAft>
                          <a:spcPct val="0"/>
                        </a:spcAft>
                        <a:buClrTx/>
                        <a:buSzTx/>
                        <a:buFontTx/>
                        <a:buNone/>
                        <a:tabLst/>
                      </a:pP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3"/>
                        </a:rPr>
                        <a:t>draft-ietf-6lowpan-btle-11</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12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Transmission of IPv6 Packets over BLUETOOTH Low Energy</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12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2012-10-12</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51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4"/>
                        </a:rPr>
                        <a:t>RFC 4919</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
                      </a:r>
                      <a:b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b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5"/>
                        </a:rPr>
                        <a:t>draft-ietf-6lowpan-problem</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IPv6 over Low-Power Wireless Personal Area Networks (6LoWPANs): Overview, Assumptions, Problem Statement, and Goals</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2007-08</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6"/>
                        </a:rPr>
                        <a:t>RFC 4944</a:t>
                      </a: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rPr>
                        <a:t>*</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
                      </a:r>
                      <a:b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b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7"/>
                        </a:rPr>
                        <a:t>draft-ietf-6lowpan-format</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Transmission of IPv6 Packets over IEEE 802.15.4 Networks</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2007-09</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8"/>
                        </a:rPr>
                        <a:t>RFC 6282</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
                      </a:r>
                      <a:b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b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9"/>
                        </a:rPr>
                        <a:t>draft-ietf-6lowpan-hc</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Compression Format for IPv6 Datagrams over IEEE 802.15.4-Based Networks</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2011-09</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1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10"/>
                        </a:rPr>
                        <a:t>RFC 6568</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
                      </a:r>
                      <a:b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b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11"/>
                        </a:rPr>
                        <a:t>draft-ietf-6lowpan-usecases</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Design and Application Spaces for IPv6 over Low-Power Wireless Personal Area Networks (6LoWPANs)</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2012-04</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51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12"/>
                        </a:rPr>
                        <a:t>RFC 6606</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
                      </a:r>
                      <a:b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b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13"/>
                        </a:rPr>
                        <a:t>draft-ietf-6lowpan-routing-requirements</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Problem Statement and Requirements for IPv6 over Low-Power Wireless Personal Area Network (6LoWPAN) Routing</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2012-05</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51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14"/>
                        </a:rPr>
                        <a:t>RFC 6775</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
                      </a:r>
                      <a:b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b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r>
                        <a:rPr kumimoji="0" lang="en-US" sz="1400" b="0" i="0" u="sng" strike="noStrike" cap="none" normalizeH="0" baseline="0" smtClean="0">
                          <a:ln>
                            <a:noFill/>
                          </a:ln>
                          <a:solidFill>
                            <a:srgbClr val="0000FF"/>
                          </a:solidFill>
                          <a:effectLst/>
                          <a:latin typeface="Arial" pitchFamily="34" charset="0"/>
                          <a:ea typeface="新細明體" pitchFamily="18" charset="-120"/>
                          <a:cs typeface="Times New Roman" pitchFamily="18" charset="0"/>
                          <a:hlinkClick r:id="rId15"/>
                        </a:rPr>
                        <a:t>draft-ietf-6lowpan-nd</a:t>
                      </a: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Neighbor Discovery Optimization for IPv6 over Low-Power Wireless Personal Area Networks (6LoWPANs)</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2012-11</a:t>
                      </a:r>
                      <a:br>
                        <a:rPr kumimoji="0" lang="en-US" sz="14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br>
                      <a:r>
                        <a:rPr kumimoji="0" lang="en-US" sz="11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new</a:t>
                      </a: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2326" name="TextBox 5"/>
          <p:cNvSpPr txBox="1">
            <a:spLocks noChangeArrowheads="1"/>
          </p:cNvSpPr>
          <p:nvPr/>
        </p:nvSpPr>
        <p:spPr bwMode="auto">
          <a:xfrm>
            <a:off x="539750" y="5788025"/>
            <a:ext cx="795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a:ea typeface="新細明體" panose="02020500000000000000" pitchFamily="18" charset="-120"/>
              </a:rPr>
              <a:t>*RFC 4944 (Proposed Standard)  Updated by RFC 6282, RFC 6775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457200" y="274638"/>
            <a:ext cx="8229600" cy="1066800"/>
          </a:xfrm>
        </p:spPr>
        <p:txBody>
          <a:bodyPr/>
          <a:lstStyle/>
          <a:p>
            <a:pPr eaLnBrk="1" hangingPunct="1"/>
            <a:r>
              <a:rPr lang="en-US" altLang="zh-TW" dirty="0" smtClean="0"/>
              <a:t>Outline</a:t>
            </a:r>
            <a:endParaRPr lang="zh-TW" altLang="en-US" dirty="0" smtClean="0"/>
          </a:p>
        </p:txBody>
      </p:sp>
      <p:sp>
        <p:nvSpPr>
          <p:cNvPr id="5123" name="內容版面配置區 2"/>
          <p:cNvSpPr>
            <a:spLocks noGrp="1"/>
          </p:cNvSpPr>
          <p:nvPr>
            <p:ph idx="1"/>
          </p:nvPr>
        </p:nvSpPr>
        <p:spPr>
          <a:xfrm>
            <a:off x="457200" y="1196975"/>
            <a:ext cx="8229600" cy="4929188"/>
          </a:xfrm>
        </p:spPr>
        <p:txBody>
          <a:bodyPr/>
          <a:lstStyle/>
          <a:p>
            <a:pPr eaLnBrk="1" hangingPunct="1"/>
            <a:r>
              <a:rPr lang="en-US" altLang="zh-TW" dirty="0" smtClean="0"/>
              <a:t>IPv6</a:t>
            </a:r>
          </a:p>
          <a:p>
            <a:pPr eaLnBrk="1" hangingPunct="1"/>
            <a:r>
              <a:rPr lang="en-US" altLang="zh-TW" dirty="0" smtClean="0"/>
              <a:t>6LoWPAN</a:t>
            </a:r>
          </a:p>
          <a:p>
            <a:pPr eaLnBrk="1" hangingPunct="1"/>
            <a:r>
              <a:rPr lang="en-US" altLang="zh-TW" dirty="0" smtClean="0"/>
              <a:t>RPL</a:t>
            </a:r>
          </a:p>
          <a:p>
            <a:pPr eaLnBrk="1" hangingPunct="1"/>
            <a:r>
              <a:rPr lang="en-US" altLang="zh-TW" dirty="0" err="1" smtClean="0"/>
              <a:t>CoAP</a:t>
            </a:r>
            <a:endParaRPr lang="en-US" altLang="zh-TW" dirty="0" smtClean="0"/>
          </a:p>
          <a:p>
            <a:pPr eaLnBrk="1" hangingPunct="1"/>
            <a:r>
              <a:rPr lang="en-US" altLang="zh-TW" dirty="0" smtClean="0"/>
              <a:t>MQTT</a:t>
            </a:r>
          </a:p>
          <a:p>
            <a:pPr eaLnBrk="1" hangingPunct="1"/>
            <a:r>
              <a:rPr lang="en-US" altLang="zh-TW" dirty="0" smtClean="0"/>
              <a:t>XMPP</a:t>
            </a:r>
          </a:p>
        </p:txBody>
      </p:sp>
      <p:sp>
        <p:nvSpPr>
          <p:cNvPr id="5" name="投影片編號版面配置區 4"/>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AD57A3B-FF1F-46ED-9E8B-3CEE394E174A}" type="slidenum">
              <a:rPr kumimoji="0" lang="zh-TW" altLang="en-US">
                <a:latin typeface="Garamond" panose="02020404030301010803" pitchFamily="18" charset="0"/>
              </a:rPr>
              <a:pPr eaLnBrk="1" hangingPunct="1"/>
              <a:t>2</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zh-TW" smtClean="0">
                <a:ea typeface="新細明體" panose="02020500000000000000" pitchFamily="18" charset="-120"/>
              </a:rPr>
              <a:t>6LoWPAN WG Documents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2458159-C4FD-4838-99B0-C090D28D2D2E}" type="slidenum">
              <a:rPr kumimoji="0" lang="zh-TW" altLang="en-US">
                <a:latin typeface="Garamond" panose="02020404030301010803" pitchFamily="18" charset="0"/>
              </a:rPr>
              <a:pPr eaLnBrk="1" hangingPunct="1"/>
              <a:t>20</a:t>
            </a:fld>
            <a:endParaRPr kumimoji="0" lang="zh-TW" altLang="en-US">
              <a:latin typeface="Garamond" panose="020204040303010108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06225014"/>
              </p:ext>
            </p:extLst>
          </p:nvPr>
        </p:nvGraphicFramePr>
        <p:xfrm>
          <a:off x="450028" y="2329688"/>
          <a:ext cx="8569077" cy="1844802"/>
        </p:xfrm>
        <a:graphic>
          <a:graphicData uri="http://schemas.openxmlformats.org/drawingml/2006/table">
            <a:tbl>
              <a:tblPr/>
              <a:tblGrid>
                <a:gridCol w="2808039">
                  <a:extLst>
                    <a:ext uri="{9D8B030D-6E8A-4147-A177-3AD203B41FA5}">
                      <a16:colId xmlns:a16="http://schemas.microsoft.com/office/drawing/2014/main" val="20000"/>
                    </a:ext>
                  </a:extLst>
                </a:gridCol>
                <a:gridCol w="4248150">
                  <a:extLst>
                    <a:ext uri="{9D8B030D-6E8A-4147-A177-3AD203B41FA5}">
                      <a16:colId xmlns:a16="http://schemas.microsoft.com/office/drawing/2014/main" val="20001"/>
                    </a:ext>
                  </a:extLst>
                </a:gridCol>
                <a:gridCol w="1512888">
                  <a:extLst>
                    <a:ext uri="{9D8B030D-6E8A-4147-A177-3AD203B41FA5}">
                      <a16:colId xmlns:a16="http://schemas.microsoft.com/office/drawing/2014/main" val="20002"/>
                    </a:ext>
                  </a:extLst>
                </a:gridCol>
              </a:tblGrid>
              <a:tr h="62441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dirty="0" smtClean="0">
                          <a:ln>
                            <a:noFill/>
                          </a:ln>
                          <a:solidFill>
                            <a:srgbClr val="0000FF"/>
                          </a:solidFill>
                          <a:effectLst/>
                          <a:latin typeface="Arial" pitchFamily="34" charset="0"/>
                          <a:ea typeface="新細明體" pitchFamily="18" charset="-120"/>
                          <a:cs typeface="Times New Roman" pitchFamily="18" charset="0"/>
                        </a:rPr>
                        <a:t>RFC 7388</a:t>
                      </a:r>
                      <a:endParaRPr kumimoji="0" lang="en-US" sz="18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Definition of Managed Objects for IPv6 over Low-Power Wireless Personal Area Networks (6LoWPANs)</a:t>
                      </a:r>
                      <a:endParaRPr kumimoji="0" lang="en-US" sz="18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2014-10</a:t>
                      </a:r>
                      <a:endParaRPr kumimoji="0" lang="en-US" sz="18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41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dirty="0" smtClean="0">
                          <a:ln>
                            <a:noFill/>
                          </a:ln>
                          <a:solidFill>
                            <a:srgbClr val="0000FF"/>
                          </a:solidFill>
                          <a:effectLst/>
                          <a:latin typeface="Arial" pitchFamily="34" charset="0"/>
                          <a:ea typeface="新細明體" pitchFamily="18" charset="-120"/>
                          <a:cs typeface="Times New Roman" pitchFamily="18" charset="0"/>
                        </a:rPr>
                        <a:t>RFC 7400</a:t>
                      </a:r>
                      <a:endParaRPr kumimoji="0" lang="en-US" sz="18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6LoWPAN-GHC: Generic Header Compression for IPv6 over Low-Power Wireless Personal Area Networks (6LoWPANs)</a:t>
                      </a:r>
                      <a:endParaRPr kumimoji="0" lang="en-US" sz="18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2014-11</a:t>
                      </a:r>
                      <a:endParaRPr kumimoji="0" lang="en-US" sz="18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524">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7239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57200" y="274638"/>
            <a:ext cx="8229600" cy="1066800"/>
          </a:xfrm>
        </p:spPr>
        <p:txBody>
          <a:bodyPr/>
          <a:lstStyle/>
          <a:p>
            <a:pPr marL="514350" indent="-514350" eaLnBrk="1" hangingPunct="1"/>
            <a:r>
              <a:rPr lang="en-US" altLang="zh-TW" smtClean="0"/>
              <a:t>Motivation</a:t>
            </a:r>
          </a:p>
        </p:txBody>
      </p:sp>
      <p:sp>
        <p:nvSpPr>
          <p:cNvPr id="13315" name="內容版面配置區 2"/>
          <p:cNvSpPr>
            <a:spLocks noGrp="1"/>
          </p:cNvSpPr>
          <p:nvPr>
            <p:ph idx="1"/>
          </p:nvPr>
        </p:nvSpPr>
        <p:spPr>
          <a:xfrm>
            <a:off x="323850" y="1484313"/>
            <a:ext cx="8578850" cy="4641850"/>
          </a:xfrm>
        </p:spPr>
        <p:txBody>
          <a:bodyPr/>
          <a:lstStyle/>
          <a:p>
            <a:pPr eaLnBrk="1" hangingPunct="1"/>
            <a:r>
              <a:rPr lang="en-US" altLang="zh-TW" dirty="0" smtClean="0"/>
              <a:t>Traditionally, battery-powered networks or low-bitrate networks, such as most</a:t>
            </a:r>
            <a:r>
              <a:rPr lang="zh-TW" altLang="en-US" dirty="0" smtClean="0"/>
              <a:t> </a:t>
            </a:r>
            <a:r>
              <a:rPr lang="en-US" altLang="zh-TW" dirty="0" smtClean="0"/>
              <a:t>fieldbus networks or 802.15.4 were considered</a:t>
            </a:r>
            <a:r>
              <a:rPr lang="zh-TW" altLang="en-US" dirty="0" smtClean="0"/>
              <a:t> </a:t>
            </a:r>
            <a:r>
              <a:rPr lang="en-US" altLang="zh-TW" b="1" dirty="0" smtClean="0">
                <a:solidFill>
                  <a:srgbClr val="FF0000"/>
                </a:solidFill>
              </a:rPr>
              <a:t>incapable of running IP</a:t>
            </a:r>
            <a:r>
              <a:rPr lang="en-US" altLang="zh-TW" dirty="0" smtClean="0">
                <a:solidFill>
                  <a:srgbClr val="FF0000"/>
                </a:solidFill>
              </a:rPr>
              <a:t>.</a:t>
            </a:r>
          </a:p>
          <a:p>
            <a:r>
              <a:rPr lang="en-US" altLang="zh-TW" dirty="0" smtClean="0"/>
              <a:t>In the home and industrial automation networks world, the situation compares to the situation of corporate LANs in the </a:t>
            </a:r>
            <a:r>
              <a:rPr lang="en-US" altLang="zh-TW" b="1" dirty="0" smtClean="0"/>
              <a:t>1980</a:t>
            </a:r>
            <a:r>
              <a:rPr lang="en-US" altLang="zh-TW" dirty="0" smtClean="0"/>
              <a:t>s: </a:t>
            </a:r>
            <a:br>
              <a:rPr lang="en-US" altLang="zh-TW" dirty="0" smtClean="0"/>
            </a:br>
            <a:r>
              <a:rPr lang="en-US" altLang="zh-TW" dirty="0" smtClean="0"/>
              <a:t>“should I run Token-Ring, ATM or IPX/SPX?” translates to “should I run </a:t>
            </a:r>
            <a:r>
              <a:rPr lang="en-US" altLang="zh-TW" dirty="0" err="1" smtClean="0"/>
              <a:t>ZigBee</a:t>
            </a:r>
            <a:r>
              <a:rPr lang="en-US" altLang="zh-TW" dirty="0" smtClean="0"/>
              <a:t>, LON or KNX?”</a:t>
            </a:r>
            <a:endParaRPr lang="zh-TW" altLang="en-US" dirty="0"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437BA63-28C5-44F6-8DF4-8F94A9281194}" type="slidenum">
              <a:rPr kumimoji="0" lang="zh-TW" altLang="en-US">
                <a:latin typeface="Garamond" panose="02020404030301010803" pitchFamily="18" charset="0"/>
              </a:rPr>
              <a:pPr eaLnBrk="1" hangingPunct="1"/>
              <a:t>21</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57200" y="274638"/>
            <a:ext cx="8229600" cy="1066800"/>
          </a:xfrm>
        </p:spPr>
        <p:txBody>
          <a:bodyPr/>
          <a:lstStyle/>
          <a:p>
            <a:pPr marL="514350" indent="-514350" eaLnBrk="1" hangingPunct="1"/>
            <a:r>
              <a:rPr lang="en-US" altLang="zh-TW" smtClean="0"/>
              <a:t>Motivation</a:t>
            </a:r>
          </a:p>
        </p:txBody>
      </p:sp>
      <p:sp>
        <p:nvSpPr>
          <p:cNvPr id="14339" name="內容版面配置區 2"/>
          <p:cNvSpPr>
            <a:spLocks noGrp="1"/>
          </p:cNvSpPr>
          <p:nvPr>
            <p:ph idx="1"/>
          </p:nvPr>
        </p:nvSpPr>
        <p:spPr>
          <a:xfrm>
            <a:off x="457200" y="1484313"/>
            <a:ext cx="8229600" cy="4641850"/>
          </a:xfrm>
        </p:spPr>
        <p:txBody>
          <a:bodyPr/>
          <a:lstStyle/>
          <a:p>
            <a:pPr eaLnBrk="1" hangingPunct="1"/>
            <a:r>
              <a:rPr lang="en-US" altLang="zh-TW" smtClean="0"/>
              <a:t>IP, with its concept of layer 3 routing and internetwork technology, has made</a:t>
            </a:r>
            <a:r>
              <a:rPr lang="zh-TW" altLang="en-US" smtClean="0"/>
              <a:t> </a:t>
            </a:r>
            <a:r>
              <a:rPr lang="en-US" altLang="zh-TW" smtClean="0"/>
              <a:t>those debates about incompatible networks obsolete: </a:t>
            </a:r>
          </a:p>
          <a:p>
            <a:pPr lvl="1" eaLnBrk="1" hangingPunct="1"/>
            <a:r>
              <a:rPr lang="en-US" altLang="zh-TW" smtClean="0"/>
              <a:t>the vast majority of LANs</a:t>
            </a:r>
            <a:r>
              <a:rPr lang="zh-TW" altLang="en-US" smtClean="0"/>
              <a:t> </a:t>
            </a:r>
            <a:r>
              <a:rPr lang="en-US" altLang="zh-TW" smtClean="0"/>
              <a:t>and WANs today run IP, and many people can hardly remember which layer 2</a:t>
            </a:r>
            <a:r>
              <a:rPr lang="zh-TW" altLang="en-US" smtClean="0"/>
              <a:t> </a:t>
            </a:r>
            <a:r>
              <a:rPr lang="en-US" altLang="zh-TW" smtClean="0"/>
              <a:t>technology their IP networks are running on.</a:t>
            </a:r>
            <a:endParaRPr lang="zh-TW" altLang="en-US"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A60305D-D634-4512-B138-294BC564FE6B}" type="slidenum">
              <a:rPr kumimoji="0" lang="zh-TW" altLang="en-US">
                <a:latin typeface="Garamond" panose="02020404030301010803" pitchFamily="18" charset="0"/>
              </a:rPr>
              <a:pPr eaLnBrk="1" hangingPunct="1"/>
              <a:t>22</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57200" y="274638"/>
            <a:ext cx="8229600" cy="1066800"/>
          </a:xfrm>
        </p:spPr>
        <p:txBody>
          <a:bodyPr/>
          <a:lstStyle/>
          <a:p>
            <a:pPr marL="514350" indent="-514350" eaLnBrk="1" hangingPunct="1"/>
            <a:r>
              <a:rPr lang="en-US" altLang="zh-TW" smtClean="0"/>
              <a:t>Motivation</a:t>
            </a:r>
          </a:p>
        </p:txBody>
      </p:sp>
      <p:sp>
        <p:nvSpPr>
          <p:cNvPr id="15363" name="內容版面配置區 2"/>
          <p:cNvSpPr>
            <a:spLocks noGrp="1"/>
          </p:cNvSpPr>
          <p:nvPr>
            <p:ph idx="1"/>
          </p:nvPr>
        </p:nvSpPr>
        <p:spPr>
          <a:xfrm>
            <a:off x="457200" y="1484313"/>
            <a:ext cx="8229600" cy="4641850"/>
          </a:xfrm>
        </p:spPr>
        <p:txBody>
          <a:bodyPr/>
          <a:lstStyle/>
          <a:p>
            <a:pPr eaLnBrk="1" hangingPunct="1"/>
            <a:r>
              <a:rPr lang="en-US" altLang="zh-TW" dirty="0" smtClean="0"/>
              <a:t>Almost any layer 2 technology can</a:t>
            </a:r>
            <a:r>
              <a:rPr lang="zh-TW" altLang="en-US" dirty="0" smtClean="0"/>
              <a:t> </a:t>
            </a:r>
            <a:r>
              <a:rPr lang="en-US" altLang="zh-TW" dirty="0" smtClean="0"/>
              <a:t>be used and will simply extend the IP internetwork.</a:t>
            </a:r>
          </a:p>
          <a:p>
            <a:pPr eaLnBrk="1" hangingPunct="1"/>
            <a:r>
              <a:rPr lang="en-US" altLang="zh-TW" dirty="0" smtClean="0"/>
              <a:t>The same transition to IP is now happening in the home and industrial</a:t>
            </a:r>
            <a:r>
              <a:rPr lang="zh-TW" altLang="en-US" dirty="0" smtClean="0"/>
              <a:t> </a:t>
            </a:r>
            <a:r>
              <a:rPr lang="en-US" altLang="zh-TW" dirty="0" smtClean="0"/>
              <a:t>automation worlds. </a:t>
            </a:r>
            <a:r>
              <a:rPr lang="en-US" altLang="zh-TW" dirty="0" smtClean="0">
                <a:solidFill>
                  <a:srgbClr val="FF0000"/>
                </a:solidFill>
              </a:rPr>
              <a:t>6LoWPAN</a:t>
            </a:r>
            <a:r>
              <a:rPr lang="en-US" altLang="zh-TW" dirty="0" smtClean="0"/>
              <a:t> and </a:t>
            </a:r>
            <a:r>
              <a:rPr lang="en-US" altLang="zh-TW" dirty="0" smtClean="0">
                <a:solidFill>
                  <a:srgbClr val="FF0000"/>
                </a:solidFill>
              </a:rPr>
              <a:t>RPL</a:t>
            </a:r>
            <a:r>
              <a:rPr lang="en-US" altLang="zh-TW" dirty="0" smtClean="0"/>
              <a:t> have made this possible.</a:t>
            </a:r>
            <a:endParaRPr lang="zh-TW" altLang="en-US" dirty="0"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6FD9595-8CC9-4ABE-A85B-9FF7F6EBC266}" type="slidenum">
              <a:rPr kumimoji="0" lang="zh-TW" altLang="en-US">
                <a:latin typeface="Garamond" panose="02020404030301010803" pitchFamily="18" charset="0"/>
              </a:rPr>
              <a:pPr eaLnBrk="1" hangingPunct="1"/>
              <a:t>23</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3" y="2032000"/>
            <a:ext cx="332263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標題 1"/>
          <p:cNvSpPr>
            <a:spLocks noGrp="1"/>
          </p:cNvSpPr>
          <p:nvPr>
            <p:ph type="title"/>
          </p:nvPr>
        </p:nvSpPr>
        <p:spPr/>
        <p:txBody>
          <a:bodyPr/>
          <a:lstStyle/>
          <a:p>
            <a:r>
              <a:rPr lang="en-US" altLang="zh-TW" smtClean="0"/>
              <a:t>Goal of 6LowPAN</a:t>
            </a:r>
            <a:endParaRPr lang="zh-TW" altLang="en-US" smtClean="0"/>
          </a:p>
        </p:txBody>
      </p:sp>
      <p:sp>
        <p:nvSpPr>
          <p:cNvPr id="16388" name="內容版面配置區 2"/>
          <p:cNvSpPr>
            <a:spLocks noGrp="1"/>
          </p:cNvSpPr>
          <p:nvPr>
            <p:ph sz="half" idx="1"/>
          </p:nvPr>
        </p:nvSpPr>
        <p:spPr>
          <a:xfrm>
            <a:off x="457200" y="1484313"/>
            <a:ext cx="4038600" cy="4525962"/>
          </a:xfrm>
        </p:spPr>
        <p:txBody>
          <a:bodyPr/>
          <a:lstStyle/>
          <a:p>
            <a:r>
              <a:rPr lang="en-US" altLang="zh-TW" sz="2400" smtClean="0"/>
              <a:t>Traditional way: 2-stage</a:t>
            </a:r>
            <a:endParaRPr lang="zh-TW" altLang="en-US" sz="2400" smtClean="0"/>
          </a:p>
        </p:txBody>
      </p:sp>
      <p:sp>
        <p:nvSpPr>
          <p:cNvPr id="16389" name="內容版面配置區 4"/>
          <p:cNvSpPr>
            <a:spLocks noGrp="1"/>
          </p:cNvSpPr>
          <p:nvPr>
            <p:ph sz="half" idx="2"/>
          </p:nvPr>
        </p:nvSpPr>
        <p:spPr>
          <a:xfrm>
            <a:off x="4648200" y="1484313"/>
            <a:ext cx="4038600" cy="4525962"/>
          </a:xfrm>
        </p:spPr>
        <p:txBody>
          <a:bodyPr/>
          <a:lstStyle/>
          <a:p>
            <a:r>
              <a:rPr lang="en-US" altLang="zh-TW" sz="2400" smtClean="0"/>
              <a:t>End-to-end IP transmission</a:t>
            </a:r>
            <a:endParaRPr lang="zh-TW" altLang="en-US" sz="2400" smtClean="0"/>
          </a:p>
        </p:txBody>
      </p:sp>
      <p:sp>
        <p:nvSpPr>
          <p:cNvPr id="4" name="投影片編號版面配置區 3"/>
          <p:cNvSpPr>
            <a:spLocks noGrp="1"/>
          </p:cNvSpPr>
          <p:nvPr>
            <p:ph type="sldNum" sz="quarter" idx="12"/>
          </p:nvPr>
        </p:nvSpPr>
        <p:spPr>
          <a:xfrm>
            <a:off x="6553200" y="6011863"/>
            <a:ext cx="2133600" cy="365125"/>
          </a:xfrm>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B666A3C-AD09-4BEC-9869-99090B4BD2DF}" type="slidenum">
              <a:rPr kumimoji="0" lang="zh-TW" altLang="en-US">
                <a:latin typeface="Garamond" panose="02020404030301010803" pitchFamily="18" charset="0"/>
              </a:rPr>
              <a:pPr eaLnBrk="1" hangingPunct="1"/>
              <a:t>24</a:t>
            </a:fld>
            <a:endParaRPr kumimoji="0" lang="zh-TW" altLang="en-US">
              <a:latin typeface="Garamond" panose="02020404030301010803" pitchFamily="18" charset="0"/>
            </a:endParaRPr>
          </a:p>
        </p:txBody>
      </p:sp>
      <p:pic>
        <p:nvPicPr>
          <p:cNvPr id="163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16113"/>
            <a:ext cx="352742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文字方塊 5"/>
          <p:cNvSpPr txBox="1">
            <a:spLocks noChangeArrowheads="1"/>
          </p:cNvSpPr>
          <p:nvPr/>
        </p:nvSpPr>
        <p:spPr bwMode="auto">
          <a:xfrm>
            <a:off x="684213" y="3805238"/>
            <a:ext cx="1541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WSN</a:t>
            </a:r>
            <a:r>
              <a:rPr lang="en-US" altLang="zh-TW" sz="1800">
                <a:ea typeface="新細明體" panose="02020500000000000000" pitchFamily="18" charset="-120"/>
              </a:rPr>
              <a:t> </a:t>
            </a:r>
            <a:r>
              <a:rPr lang="en-US" altLang="zh-TW" sz="1800">
                <a:solidFill>
                  <a:srgbClr val="FF0000"/>
                </a:solidFill>
                <a:ea typeface="新細明體" panose="02020500000000000000" pitchFamily="18" charset="-120"/>
              </a:rPr>
              <a:t>gateway</a:t>
            </a:r>
            <a:endParaRPr lang="zh-TW" altLang="en-US" sz="1800">
              <a:solidFill>
                <a:srgbClr val="FF0000"/>
              </a:solidFill>
              <a:ea typeface="新細明體" panose="02020500000000000000" pitchFamily="18" charset="-120"/>
            </a:endParaRPr>
          </a:p>
        </p:txBody>
      </p:sp>
      <p:sp>
        <p:nvSpPr>
          <p:cNvPr id="11" name="手繪多邊形 10"/>
          <p:cNvSpPr/>
          <p:nvPr/>
        </p:nvSpPr>
        <p:spPr>
          <a:xfrm>
            <a:off x="2144713" y="2605088"/>
            <a:ext cx="98425" cy="1252537"/>
          </a:xfrm>
          <a:custGeom>
            <a:avLst/>
            <a:gdLst>
              <a:gd name="connsiteX0" fmla="*/ 0 w 97971"/>
              <a:gd name="connsiteY0" fmla="*/ 0 h 1251857"/>
              <a:gd name="connsiteX1" fmla="*/ 10885 w 97971"/>
              <a:gd name="connsiteY1" fmla="*/ 65314 h 1251857"/>
              <a:gd name="connsiteX2" fmla="*/ 32657 w 97971"/>
              <a:gd name="connsiteY2" fmla="*/ 130628 h 1251857"/>
              <a:gd name="connsiteX3" fmla="*/ 65314 w 97971"/>
              <a:gd name="connsiteY3" fmla="*/ 228600 h 1251857"/>
              <a:gd name="connsiteX4" fmla="*/ 87085 w 97971"/>
              <a:gd name="connsiteY4" fmla="*/ 293914 h 1251857"/>
              <a:gd name="connsiteX5" fmla="*/ 97971 w 97971"/>
              <a:gd name="connsiteY5" fmla="*/ 326571 h 1251857"/>
              <a:gd name="connsiteX6" fmla="*/ 76200 w 97971"/>
              <a:gd name="connsiteY6" fmla="*/ 446314 h 1251857"/>
              <a:gd name="connsiteX7" fmla="*/ 54428 w 97971"/>
              <a:gd name="connsiteY7" fmla="*/ 478971 h 1251857"/>
              <a:gd name="connsiteX8" fmla="*/ 32657 w 97971"/>
              <a:gd name="connsiteY8" fmla="*/ 544285 h 1251857"/>
              <a:gd name="connsiteX9" fmla="*/ 0 w 97971"/>
              <a:gd name="connsiteY9" fmla="*/ 903514 h 1251857"/>
              <a:gd name="connsiteX10" fmla="*/ 10885 w 97971"/>
              <a:gd name="connsiteY10" fmla="*/ 1143000 h 1251857"/>
              <a:gd name="connsiteX11" fmla="*/ 32657 w 97971"/>
              <a:gd name="connsiteY11" fmla="*/ 1164771 h 1251857"/>
              <a:gd name="connsiteX12" fmla="*/ 54428 w 97971"/>
              <a:gd name="connsiteY12" fmla="*/ 1251857 h 125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71" h="1251857">
                <a:moveTo>
                  <a:pt x="0" y="0"/>
                </a:moveTo>
                <a:cubicBezTo>
                  <a:pt x="3628" y="21771"/>
                  <a:pt x="5532" y="43901"/>
                  <a:pt x="10885" y="65314"/>
                </a:cubicBezTo>
                <a:cubicBezTo>
                  <a:pt x="16451" y="87578"/>
                  <a:pt x="25400" y="108857"/>
                  <a:pt x="32657" y="130628"/>
                </a:cubicBezTo>
                <a:lnTo>
                  <a:pt x="65314" y="228600"/>
                </a:lnTo>
                <a:lnTo>
                  <a:pt x="87085" y="293914"/>
                </a:lnTo>
                <a:lnTo>
                  <a:pt x="97971" y="326571"/>
                </a:lnTo>
                <a:cubicBezTo>
                  <a:pt x="94220" y="356581"/>
                  <a:pt x="92979" y="412756"/>
                  <a:pt x="76200" y="446314"/>
                </a:cubicBezTo>
                <a:cubicBezTo>
                  <a:pt x="70349" y="458016"/>
                  <a:pt x="61685" y="468085"/>
                  <a:pt x="54428" y="478971"/>
                </a:cubicBezTo>
                <a:cubicBezTo>
                  <a:pt x="47171" y="500742"/>
                  <a:pt x="34184" y="521387"/>
                  <a:pt x="32657" y="544285"/>
                </a:cubicBezTo>
                <a:cubicBezTo>
                  <a:pt x="10122" y="882306"/>
                  <a:pt x="45383" y="767356"/>
                  <a:pt x="0" y="903514"/>
                </a:cubicBezTo>
                <a:cubicBezTo>
                  <a:pt x="3628" y="983343"/>
                  <a:pt x="973" y="1063706"/>
                  <a:pt x="10885" y="1143000"/>
                </a:cubicBezTo>
                <a:cubicBezTo>
                  <a:pt x="12158" y="1153184"/>
                  <a:pt x="28067" y="1155591"/>
                  <a:pt x="32657" y="1164771"/>
                </a:cubicBezTo>
                <a:cubicBezTo>
                  <a:pt x="56723" y="1212902"/>
                  <a:pt x="54428" y="1214747"/>
                  <a:pt x="54428" y="125185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手繪多邊形 11"/>
          <p:cNvSpPr/>
          <p:nvPr/>
        </p:nvSpPr>
        <p:spPr>
          <a:xfrm>
            <a:off x="2263775" y="4270375"/>
            <a:ext cx="693738" cy="1285875"/>
          </a:xfrm>
          <a:custGeom>
            <a:avLst/>
            <a:gdLst>
              <a:gd name="connsiteX0" fmla="*/ 0 w 692652"/>
              <a:gd name="connsiteY0" fmla="*/ 0 h 1284514"/>
              <a:gd name="connsiteX1" fmla="*/ 54428 w 692652"/>
              <a:gd name="connsiteY1" fmla="*/ 32657 h 1284514"/>
              <a:gd name="connsiteX2" fmla="*/ 76200 w 692652"/>
              <a:gd name="connsiteY2" fmla="*/ 54428 h 1284514"/>
              <a:gd name="connsiteX3" fmla="*/ 141514 w 692652"/>
              <a:gd name="connsiteY3" fmla="*/ 97971 h 1284514"/>
              <a:gd name="connsiteX4" fmla="*/ 185057 w 692652"/>
              <a:gd name="connsiteY4" fmla="*/ 141514 h 1284514"/>
              <a:gd name="connsiteX5" fmla="*/ 206828 w 692652"/>
              <a:gd name="connsiteY5" fmla="*/ 163286 h 1284514"/>
              <a:gd name="connsiteX6" fmla="*/ 239485 w 692652"/>
              <a:gd name="connsiteY6" fmla="*/ 174171 h 1284514"/>
              <a:gd name="connsiteX7" fmla="*/ 283028 w 692652"/>
              <a:gd name="connsiteY7" fmla="*/ 217714 h 1284514"/>
              <a:gd name="connsiteX8" fmla="*/ 304800 w 692652"/>
              <a:gd name="connsiteY8" fmla="*/ 239486 h 1284514"/>
              <a:gd name="connsiteX9" fmla="*/ 370114 w 692652"/>
              <a:gd name="connsiteY9" fmla="*/ 283028 h 1284514"/>
              <a:gd name="connsiteX10" fmla="*/ 391885 w 692652"/>
              <a:gd name="connsiteY10" fmla="*/ 304800 h 1284514"/>
              <a:gd name="connsiteX11" fmla="*/ 424542 w 692652"/>
              <a:gd name="connsiteY11" fmla="*/ 315686 h 1284514"/>
              <a:gd name="connsiteX12" fmla="*/ 478971 w 692652"/>
              <a:gd name="connsiteY12" fmla="*/ 348343 h 1284514"/>
              <a:gd name="connsiteX13" fmla="*/ 511628 w 692652"/>
              <a:gd name="connsiteY13" fmla="*/ 370114 h 1284514"/>
              <a:gd name="connsiteX14" fmla="*/ 533400 w 692652"/>
              <a:gd name="connsiteY14" fmla="*/ 391886 h 1284514"/>
              <a:gd name="connsiteX15" fmla="*/ 566057 w 692652"/>
              <a:gd name="connsiteY15" fmla="*/ 402771 h 1284514"/>
              <a:gd name="connsiteX16" fmla="*/ 620485 w 692652"/>
              <a:gd name="connsiteY16" fmla="*/ 435428 h 1284514"/>
              <a:gd name="connsiteX17" fmla="*/ 642257 w 692652"/>
              <a:gd name="connsiteY17" fmla="*/ 457200 h 1284514"/>
              <a:gd name="connsiteX18" fmla="*/ 674914 w 692652"/>
              <a:gd name="connsiteY18" fmla="*/ 478971 h 1284514"/>
              <a:gd name="connsiteX19" fmla="*/ 674914 w 692652"/>
              <a:gd name="connsiteY19" fmla="*/ 696686 h 1284514"/>
              <a:gd name="connsiteX20" fmla="*/ 642257 w 692652"/>
              <a:gd name="connsiteY20" fmla="*/ 762000 h 1284514"/>
              <a:gd name="connsiteX21" fmla="*/ 631371 w 692652"/>
              <a:gd name="connsiteY21" fmla="*/ 827314 h 1284514"/>
              <a:gd name="connsiteX22" fmla="*/ 587828 w 692652"/>
              <a:gd name="connsiteY22" fmla="*/ 892628 h 1284514"/>
              <a:gd name="connsiteX23" fmla="*/ 555171 w 692652"/>
              <a:gd name="connsiteY23" fmla="*/ 957943 h 1284514"/>
              <a:gd name="connsiteX24" fmla="*/ 533400 w 692652"/>
              <a:gd name="connsiteY24" fmla="*/ 1023257 h 1284514"/>
              <a:gd name="connsiteX25" fmla="*/ 511628 w 692652"/>
              <a:gd name="connsiteY25" fmla="*/ 1055914 h 1284514"/>
              <a:gd name="connsiteX26" fmla="*/ 489857 w 692652"/>
              <a:gd name="connsiteY26" fmla="*/ 1121228 h 1284514"/>
              <a:gd name="connsiteX27" fmla="*/ 478971 w 692652"/>
              <a:gd name="connsiteY27" fmla="*/ 1153886 h 1284514"/>
              <a:gd name="connsiteX28" fmla="*/ 457200 w 692652"/>
              <a:gd name="connsiteY28" fmla="*/ 1219200 h 1284514"/>
              <a:gd name="connsiteX29" fmla="*/ 457200 w 692652"/>
              <a:gd name="connsiteY29" fmla="*/ 1284514 h 128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2652" h="1284514">
                <a:moveTo>
                  <a:pt x="0" y="0"/>
                </a:moveTo>
                <a:cubicBezTo>
                  <a:pt x="18143" y="10886"/>
                  <a:pt x="37211" y="20359"/>
                  <a:pt x="54428" y="32657"/>
                </a:cubicBezTo>
                <a:cubicBezTo>
                  <a:pt x="62780" y="38622"/>
                  <a:pt x="67989" y="48270"/>
                  <a:pt x="76200" y="54428"/>
                </a:cubicBezTo>
                <a:cubicBezTo>
                  <a:pt x="97133" y="70127"/>
                  <a:pt x="123012" y="79469"/>
                  <a:pt x="141514" y="97971"/>
                </a:cubicBezTo>
                <a:lnTo>
                  <a:pt x="185057" y="141514"/>
                </a:lnTo>
                <a:cubicBezTo>
                  <a:pt x="192314" y="148771"/>
                  <a:pt x="197091" y="160041"/>
                  <a:pt x="206828" y="163286"/>
                </a:cubicBezTo>
                <a:lnTo>
                  <a:pt x="239485" y="174171"/>
                </a:lnTo>
                <a:cubicBezTo>
                  <a:pt x="258838" y="232228"/>
                  <a:pt x="234647" y="188685"/>
                  <a:pt x="283028" y="217714"/>
                </a:cubicBezTo>
                <a:cubicBezTo>
                  <a:pt x="291829" y="222995"/>
                  <a:pt x="296589" y="233328"/>
                  <a:pt x="304800" y="239486"/>
                </a:cubicBezTo>
                <a:cubicBezTo>
                  <a:pt x="325733" y="255185"/>
                  <a:pt x="351612" y="264526"/>
                  <a:pt x="370114" y="283028"/>
                </a:cubicBezTo>
                <a:cubicBezTo>
                  <a:pt x="377371" y="290285"/>
                  <a:pt x="383084" y="299519"/>
                  <a:pt x="391885" y="304800"/>
                </a:cubicBezTo>
                <a:cubicBezTo>
                  <a:pt x="401724" y="310704"/>
                  <a:pt x="413656" y="312057"/>
                  <a:pt x="424542" y="315686"/>
                </a:cubicBezTo>
                <a:cubicBezTo>
                  <a:pt x="467068" y="358210"/>
                  <a:pt x="422446" y="320080"/>
                  <a:pt x="478971" y="348343"/>
                </a:cubicBezTo>
                <a:cubicBezTo>
                  <a:pt x="490673" y="354194"/>
                  <a:pt x="501412" y="361941"/>
                  <a:pt x="511628" y="370114"/>
                </a:cubicBezTo>
                <a:cubicBezTo>
                  <a:pt x="519642" y="376525"/>
                  <a:pt x="524599" y="386606"/>
                  <a:pt x="533400" y="391886"/>
                </a:cubicBezTo>
                <a:cubicBezTo>
                  <a:pt x="543239" y="397789"/>
                  <a:pt x="555171" y="399143"/>
                  <a:pt x="566057" y="402771"/>
                </a:cubicBezTo>
                <a:cubicBezTo>
                  <a:pt x="621218" y="457935"/>
                  <a:pt x="549831" y="393036"/>
                  <a:pt x="620485" y="435428"/>
                </a:cubicBezTo>
                <a:cubicBezTo>
                  <a:pt x="629286" y="440708"/>
                  <a:pt x="634243" y="450789"/>
                  <a:pt x="642257" y="457200"/>
                </a:cubicBezTo>
                <a:cubicBezTo>
                  <a:pt x="652473" y="465373"/>
                  <a:pt x="664028" y="471714"/>
                  <a:pt x="674914" y="478971"/>
                </a:cubicBezTo>
                <a:cubicBezTo>
                  <a:pt x="704308" y="567149"/>
                  <a:pt x="692040" y="516870"/>
                  <a:pt x="674914" y="696686"/>
                </a:cubicBezTo>
                <a:cubicBezTo>
                  <a:pt x="670690" y="741033"/>
                  <a:pt x="668328" y="735927"/>
                  <a:pt x="642257" y="762000"/>
                </a:cubicBezTo>
                <a:cubicBezTo>
                  <a:pt x="638628" y="783771"/>
                  <a:pt x="639860" y="806940"/>
                  <a:pt x="631371" y="827314"/>
                </a:cubicBezTo>
                <a:cubicBezTo>
                  <a:pt x="621307" y="851467"/>
                  <a:pt x="587828" y="892628"/>
                  <a:pt x="587828" y="892628"/>
                </a:cubicBezTo>
                <a:cubicBezTo>
                  <a:pt x="548126" y="1011735"/>
                  <a:pt x="611445" y="831325"/>
                  <a:pt x="555171" y="957943"/>
                </a:cubicBezTo>
                <a:cubicBezTo>
                  <a:pt x="545851" y="978914"/>
                  <a:pt x="546130" y="1004162"/>
                  <a:pt x="533400" y="1023257"/>
                </a:cubicBezTo>
                <a:cubicBezTo>
                  <a:pt x="526143" y="1034143"/>
                  <a:pt x="516942" y="1043959"/>
                  <a:pt x="511628" y="1055914"/>
                </a:cubicBezTo>
                <a:cubicBezTo>
                  <a:pt x="502307" y="1076885"/>
                  <a:pt x="497114" y="1099457"/>
                  <a:pt x="489857" y="1121228"/>
                </a:cubicBezTo>
                <a:lnTo>
                  <a:pt x="478971" y="1153886"/>
                </a:lnTo>
                <a:lnTo>
                  <a:pt x="457200" y="1219200"/>
                </a:lnTo>
                <a:lnTo>
                  <a:pt x="457200" y="1284514"/>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95" name="文字方塊 14"/>
          <p:cNvSpPr txBox="1">
            <a:spLocks noChangeArrowheads="1"/>
          </p:cNvSpPr>
          <p:nvPr/>
        </p:nvSpPr>
        <p:spPr bwMode="auto">
          <a:xfrm>
            <a:off x="2195513" y="2940050"/>
            <a:ext cx="1058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IP packet</a:t>
            </a:r>
            <a:endParaRPr lang="zh-TW" altLang="en-US" sz="1800">
              <a:solidFill>
                <a:srgbClr val="FF0000"/>
              </a:solidFill>
              <a:ea typeface="新細明體" panose="02020500000000000000" pitchFamily="18" charset="-120"/>
            </a:endParaRPr>
          </a:p>
        </p:txBody>
      </p:sp>
      <p:sp>
        <p:nvSpPr>
          <p:cNvPr id="16396" name="文字方塊 15"/>
          <p:cNvSpPr txBox="1">
            <a:spLocks noChangeArrowheads="1"/>
          </p:cNvSpPr>
          <p:nvPr/>
        </p:nvSpPr>
        <p:spPr bwMode="auto">
          <a:xfrm>
            <a:off x="3054350" y="4956175"/>
            <a:ext cx="2325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propriety WSN</a:t>
            </a:r>
          </a:p>
          <a:p>
            <a:pPr eaLnBrk="1" hangingPunct="1">
              <a:spcBef>
                <a:spcPct val="0"/>
              </a:spcBef>
              <a:buClrTx/>
              <a:buSzTx/>
              <a:buFontTx/>
              <a:buNone/>
            </a:pPr>
            <a:r>
              <a:rPr lang="en-US" altLang="zh-TW" sz="1800">
                <a:solidFill>
                  <a:srgbClr val="FF0000"/>
                </a:solidFill>
                <a:ea typeface="新細明體" panose="02020500000000000000" pitchFamily="18" charset="-120"/>
              </a:rPr>
              <a:t>packet (e.g., ZigBee)</a:t>
            </a:r>
            <a:endParaRPr lang="zh-TW" altLang="en-US" sz="1800">
              <a:solidFill>
                <a:srgbClr val="FF0000"/>
              </a:solidFill>
              <a:ea typeface="新細明體" panose="02020500000000000000" pitchFamily="18" charset="-120"/>
            </a:endParaRPr>
          </a:p>
        </p:txBody>
      </p:sp>
      <p:sp>
        <p:nvSpPr>
          <p:cNvPr id="16397" name="文字方塊 16"/>
          <p:cNvSpPr txBox="1">
            <a:spLocks noChangeArrowheads="1"/>
          </p:cNvSpPr>
          <p:nvPr/>
        </p:nvSpPr>
        <p:spPr bwMode="auto">
          <a:xfrm>
            <a:off x="5335588" y="3589338"/>
            <a:ext cx="1468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IPv6</a:t>
            </a:r>
            <a:r>
              <a:rPr lang="en-US" altLang="zh-TW" sz="1800">
                <a:ea typeface="新細明體" panose="02020500000000000000" pitchFamily="18" charset="-120"/>
              </a:rPr>
              <a:t> </a:t>
            </a:r>
            <a:r>
              <a:rPr lang="en-US" altLang="zh-TW" sz="1800">
                <a:solidFill>
                  <a:srgbClr val="FF0000"/>
                </a:solidFill>
                <a:ea typeface="新細明體" panose="02020500000000000000" pitchFamily="18" charset="-120"/>
              </a:rPr>
              <a:t>gateway</a:t>
            </a:r>
          </a:p>
          <a:p>
            <a:pPr eaLnBrk="1" hangingPunct="1">
              <a:spcBef>
                <a:spcPct val="0"/>
              </a:spcBef>
              <a:buClrTx/>
              <a:buSzTx/>
              <a:buFontTx/>
              <a:buNone/>
            </a:pPr>
            <a:r>
              <a:rPr lang="en-US" altLang="zh-TW" sz="1800">
                <a:solidFill>
                  <a:srgbClr val="FF0000"/>
                </a:solidFill>
                <a:ea typeface="新細明體" panose="02020500000000000000" pitchFamily="18" charset="-120"/>
              </a:rPr>
              <a:t>(adaption)</a:t>
            </a:r>
            <a:endParaRPr lang="zh-TW" altLang="en-US" sz="1800">
              <a:solidFill>
                <a:srgbClr val="FF0000"/>
              </a:solidFill>
              <a:ea typeface="新細明體" panose="02020500000000000000" pitchFamily="18" charset="-120"/>
            </a:endParaRPr>
          </a:p>
        </p:txBody>
      </p:sp>
      <p:sp>
        <p:nvSpPr>
          <p:cNvPr id="16398" name="文字方塊 17"/>
          <p:cNvSpPr txBox="1">
            <a:spLocks noChangeArrowheads="1"/>
          </p:cNvSpPr>
          <p:nvPr/>
        </p:nvSpPr>
        <p:spPr bwMode="auto">
          <a:xfrm>
            <a:off x="7180263" y="2724150"/>
            <a:ext cx="1495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IPv6 packet,</a:t>
            </a:r>
          </a:p>
          <a:p>
            <a:pPr eaLnBrk="1" hangingPunct="1">
              <a:spcBef>
                <a:spcPct val="0"/>
              </a:spcBef>
              <a:buClrTx/>
              <a:buSzTx/>
              <a:buFontTx/>
              <a:buNone/>
            </a:pPr>
            <a:r>
              <a:rPr lang="en-US" altLang="zh-TW" sz="1800">
                <a:solidFill>
                  <a:srgbClr val="FF0000"/>
                </a:solidFill>
                <a:ea typeface="新細明體" panose="02020500000000000000" pitchFamily="18" charset="-120"/>
              </a:rPr>
              <a:t>all the way</a:t>
            </a:r>
          </a:p>
          <a:p>
            <a:pPr eaLnBrk="1" hangingPunct="1">
              <a:spcBef>
                <a:spcPct val="0"/>
              </a:spcBef>
              <a:buClrTx/>
              <a:buSzTx/>
              <a:buFontTx/>
              <a:buNone/>
            </a:pPr>
            <a:r>
              <a:rPr lang="en-US" altLang="zh-TW" sz="1800">
                <a:solidFill>
                  <a:srgbClr val="FF0000"/>
                </a:solidFill>
                <a:ea typeface="新細明體" panose="02020500000000000000" pitchFamily="18" charset="-120"/>
              </a:rPr>
              <a:t>to IoT devices</a:t>
            </a:r>
          </a:p>
        </p:txBody>
      </p:sp>
      <p:sp>
        <p:nvSpPr>
          <p:cNvPr id="13" name="手繪多邊形 12"/>
          <p:cNvSpPr/>
          <p:nvPr/>
        </p:nvSpPr>
        <p:spPr>
          <a:xfrm>
            <a:off x="7038975" y="2660650"/>
            <a:ext cx="393700" cy="2743200"/>
          </a:xfrm>
          <a:custGeom>
            <a:avLst/>
            <a:gdLst>
              <a:gd name="connsiteX0" fmla="*/ 26128 w 393609"/>
              <a:gd name="connsiteY0" fmla="*/ 0 h 2743200"/>
              <a:gd name="connsiteX1" fmla="*/ 15242 w 393609"/>
              <a:gd name="connsiteY1" fmla="*/ 359229 h 2743200"/>
              <a:gd name="connsiteX2" fmla="*/ 37013 w 393609"/>
              <a:gd name="connsiteY2" fmla="*/ 424543 h 2743200"/>
              <a:gd name="connsiteX3" fmla="*/ 47899 w 393609"/>
              <a:gd name="connsiteY3" fmla="*/ 468086 h 2743200"/>
              <a:gd name="connsiteX4" fmla="*/ 80556 w 393609"/>
              <a:gd name="connsiteY4" fmla="*/ 653143 h 2743200"/>
              <a:gd name="connsiteX5" fmla="*/ 69670 w 393609"/>
              <a:gd name="connsiteY5" fmla="*/ 1045029 h 2743200"/>
              <a:gd name="connsiteX6" fmla="*/ 47899 w 393609"/>
              <a:gd name="connsiteY6" fmla="*/ 1077686 h 2743200"/>
              <a:gd name="connsiteX7" fmla="*/ 37013 w 393609"/>
              <a:gd name="connsiteY7" fmla="*/ 1143000 h 2743200"/>
              <a:gd name="connsiteX8" fmla="*/ 26128 w 393609"/>
              <a:gd name="connsiteY8" fmla="*/ 1175657 h 2743200"/>
              <a:gd name="connsiteX9" fmla="*/ 37013 w 393609"/>
              <a:gd name="connsiteY9" fmla="*/ 1600200 h 2743200"/>
              <a:gd name="connsiteX10" fmla="*/ 58785 w 393609"/>
              <a:gd name="connsiteY10" fmla="*/ 1665514 h 2743200"/>
              <a:gd name="connsiteX11" fmla="*/ 80556 w 393609"/>
              <a:gd name="connsiteY11" fmla="*/ 1687286 h 2743200"/>
              <a:gd name="connsiteX12" fmla="*/ 156756 w 393609"/>
              <a:gd name="connsiteY12" fmla="*/ 1763486 h 2743200"/>
              <a:gd name="connsiteX13" fmla="*/ 200299 w 393609"/>
              <a:gd name="connsiteY13" fmla="*/ 1807029 h 2743200"/>
              <a:gd name="connsiteX14" fmla="*/ 222070 w 393609"/>
              <a:gd name="connsiteY14" fmla="*/ 1839686 h 2743200"/>
              <a:gd name="connsiteX15" fmla="*/ 254728 w 393609"/>
              <a:gd name="connsiteY15" fmla="*/ 1850572 h 2743200"/>
              <a:gd name="connsiteX16" fmla="*/ 341813 w 393609"/>
              <a:gd name="connsiteY16" fmla="*/ 1915886 h 2743200"/>
              <a:gd name="connsiteX17" fmla="*/ 363585 w 393609"/>
              <a:gd name="connsiteY17" fmla="*/ 1948543 h 2743200"/>
              <a:gd name="connsiteX18" fmla="*/ 374470 w 393609"/>
              <a:gd name="connsiteY18" fmla="*/ 2264229 h 2743200"/>
              <a:gd name="connsiteX19" fmla="*/ 363585 w 393609"/>
              <a:gd name="connsiteY19" fmla="*/ 2296886 h 2743200"/>
              <a:gd name="connsiteX20" fmla="*/ 352699 w 393609"/>
              <a:gd name="connsiteY20" fmla="*/ 2340429 h 2743200"/>
              <a:gd name="connsiteX21" fmla="*/ 330928 w 393609"/>
              <a:gd name="connsiteY21" fmla="*/ 2438400 h 2743200"/>
              <a:gd name="connsiteX22" fmla="*/ 309156 w 393609"/>
              <a:gd name="connsiteY22" fmla="*/ 2460172 h 2743200"/>
              <a:gd name="connsiteX23" fmla="*/ 287385 w 393609"/>
              <a:gd name="connsiteY23" fmla="*/ 2536372 h 2743200"/>
              <a:gd name="connsiteX24" fmla="*/ 265613 w 393609"/>
              <a:gd name="connsiteY24" fmla="*/ 2558143 h 2743200"/>
              <a:gd name="connsiteX25" fmla="*/ 222070 w 393609"/>
              <a:gd name="connsiteY25" fmla="*/ 2688772 h 2743200"/>
              <a:gd name="connsiteX26" fmla="*/ 211185 w 393609"/>
              <a:gd name="connsiteY26" fmla="*/ 2721429 h 2743200"/>
              <a:gd name="connsiteX27" fmla="*/ 189413 w 393609"/>
              <a:gd name="connsiteY27"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3609" h="2743200">
                <a:moveTo>
                  <a:pt x="26128" y="0"/>
                </a:moveTo>
                <a:cubicBezTo>
                  <a:pt x="-4422" y="168019"/>
                  <a:pt x="-8355" y="138992"/>
                  <a:pt x="15242" y="359229"/>
                </a:cubicBezTo>
                <a:cubicBezTo>
                  <a:pt x="17687" y="382047"/>
                  <a:pt x="31447" y="402279"/>
                  <a:pt x="37013" y="424543"/>
                </a:cubicBezTo>
                <a:cubicBezTo>
                  <a:pt x="40642" y="439057"/>
                  <a:pt x="44764" y="453457"/>
                  <a:pt x="47899" y="468086"/>
                </a:cubicBezTo>
                <a:cubicBezTo>
                  <a:pt x="70872" y="575292"/>
                  <a:pt x="67092" y="558900"/>
                  <a:pt x="80556" y="653143"/>
                </a:cubicBezTo>
                <a:cubicBezTo>
                  <a:pt x="76927" y="783772"/>
                  <a:pt x="79693" y="914735"/>
                  <a:pt x="69670" y="1045029"/>
                </a:cubicBezTo>
                <a:cubicBezTo>
                  <a:pt x="68667" y="1058073"/>
                  <a:pt x="52036" y="1065274"/>
                  <a:pt x="47899" y="1077686"/>
                </a:cubicBezTo>
                <a:cubicBezTo>
                  <a:pt x="40919" y="1098625"/>
                  <a:pt x="41801" y="1121454"/>
                  <a:pt x="37013" y="1143000"/>
                </a:cubicBezTo>
                <a:cubicBezTo>
                  <a:pt x="34524" y="1154201"/>
                  <a:pt x="29756" y="1164771"/>
                  <a:pt x="26128" y="1175657"/>
                </a:cubicBezTo>
                <a:cubicBezTo>
                  <a:pt x="29756" y="1317171"/>
                  <a:pt x="27597" y="1458953"/>
                  <a:pt x="37013" y="1600200"/>
                </a:cubicBezTo>
                <a:cubicBezTo>
                  <a:pt x="38540" y="1623098"/>
                  <a:pt x="42558" y="1649286"/>
                  <a:pt x="58785" y="1665514"/>
                </a:cubicBezTo>
                <a:cubicBezTo>
                  <a:pt x="66042" y="1672771"/>
                  <a:pt x="74398" y="1679075"/>
                  <a:pt x="80556" y="1687286"/>
                </a:cubicBezTo>
                <a:cubicBezTo>
                  <a:pt x="138781" y="1764920"/>
                  <a:pt x="95629" y="1743110"/>
                  <a:pt x="156756" y="1763486"/>
                </a:cubicBezTo>
                <a:cubicBezTo>
                  <a:pt x="180507" y="1834738"/>
                  <a:pt x="147520" y="1764805"/>
                  <a:pt x="200299" y="1807029"/>
                </a:cubicBezTo>
                <a:cubicBezTo>
                  <a:pt x="210515" y="1815202"/>
                  <a:pt x="211854" y="1831513"/>
                  <a:pt x="222070" y="1839686"/>
                </a:cubicBezTo>
                <a:cubicBezTo>
                  <a:pt x="231030" y="1846854"/>
                  <a:pt x="244697" y="1844999"/>
                  <a:pt x="254728" y="1850572"/>
                </a:cubicBezTo>
                <a:cubicBezTo>
                  <a:pt x="279809" y="1864506"/>
                  <a:pt x="320671" y="1889458"/>
                  <a:pt x="341813" y="1915886"/>
                </a:cubicBezTo>
                <a:cubicBezTo>
                  <a:pt x="349986" y="1926102"/>
                  <a:pt x="356328" y="1937657"/>
                  <a:pt x="363585" y="1948543"/>
                </a:cubicBezTo>
                <a:cubicBezTo>
                  <a:pt x="409732" y="2086986"/>
                  <a:pt x="393779" y="2013208"/>
                  <a:pt x="374470" y="2264229"/>
                </a:cubicBezTo>
                <a:cubicBezTo>
                  <a:pt x="373590" y="2275670"/>
                  <a:pt x="366737" y="2285853"/>
                  <a:pt x="363585" y="2296886"/>
                </a:cubicBezTo>
                <a:cubicBezTo>
                  <a:pt x="359475" y="2311271"/>
                  <a:pt x="355633" y="2325758"/>
                  <a:pt x="352699" y="2340429"/>
                </a:cubicBezTo>
                <a:cubicBezTo>
                  <a:pt x="349842" y="2354712"/>
                  <a:pt x="343637" y="2417217"/>
                  <a:pt x="330928" y="2438400"/>
                </a:cubicBezTo>
                <a:cubicBezTo>
                  <a:pt x="325648" y="2447201"/>
                  <a:pt x="316413" y="2452915"/>
                  <a:pt x="309156" y="2460172"/>
                </a:cubicBezTo>
                <a:cubicBezTo>
                  <a:pt x="307124" y="2468299"/>
                  <a:pt x="294075" y="2525222"/>
                  <a:pt x="287385" y="2536372"/>
                </a:cubicBezTo>
                <a:cubicBezTo>
                  <a:pt x="282105" y="2545173"/>
                  <a:pt x="272870" y="2550886"/>
                  <a:pt x="265613" y="2558143"/>
                </a:cubicBezTo>
                <a:lnTo>
                  <a:pt x="222070" y="2688772"/>
                </a:lnTo>
                <a:cubicBezTo>
                  <a:pt x="218442" y="2699658"/>
                  <a:pt x="219299" y="2713316"/>
                  <a:pt x="211185" y="2721429"/>
                </a:cubicBezTo>
                <a:lnTo>
                  <a:pt x="189413" y="274320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en-US" altLang="zh-TW" smtClean="0"/>
              <a:t>Constraints of LoWPAN</a:t>
            </a:r>
            <a:endParaRPr lang="zh-TW" altLang="en-US" smtClean="0"/>
          </a:p>
        </p:txBody>
      </p:sp>
      <p:sp>
        <p:nvSpPr>
          <p:cNvPr id="17411" name="內容版面配置區 2"/>
          <p:cNvSpPr>
            <a:spLocks noGrp="1"/>
          </p:cNvSpPr>
          <p:nvPr>
            <p:ph idx="1"/>
          </p:nvPr>
        </p:nvSpPr>
        <p:spPr>
          <a:xfrm>
            <a:off x="468313" y="1341438"/>
            <a:ext cx="8229600" cy="4818062"/>
          </a:xfrm>
        </p:spPr>
        <p:txBody>
          <a:bodyPr/>
          <a:lstStyle/>
          <a:p>
            <a:r>
              <a:rPr lang="en-US" altLang="zh-TW" sz="2800" dirty="0" smtClean="0"/>
              <a:t>Low-cost nodes communicating over multiple hops to </a:t>
            </a:r>
            <a:r>
              <a:rPr lang="en-US" altLang="zh-TW" sz="2800" dirty="0" smtClean="0">
                <a:solidFill>
                  <a:srgbClr val="FF0000"/>
                </a:solidFill>
              </a:rPr>
              <a:t>cover a large geographical area</a:t>
            </a:r>
          </a:p>
          <a:p>
            <a:r>
              <a:rPr lang="en-US" altLang="zh-TW" sz="2800" dirty="0" smtClean="0">
                <a:solidFill>
                  <a:srgbClr val="FF0000"/>
                </a:solidFill>
              </a:rPr>
              <a:t>Operate unattended for years </a:t>
            </a:r>
            <a:r>
              <a:rPr lang="en-US" altLang="zh-TW" sz="2800" dirty="0" smtClean="0"/>
              <a:t>on modest batteries. </a:t>
            </a:r>
          </a:p>
          <a:p>
            <a:r>
              <a:rPr lang="en-US" altLang="zh-TW" sz="2800" dirty="0" smtClean="0">
                <a:solidFill>
                  <a:srgbClr val="FF0000"/>
                </a:solidFill>
              </a:rPr>
              <a:t>Capabilities are more limited</a:t>
            </a:r>
          </a:p>
          <a:p>
            <a:pPr lvl="1"/>
            <a:r>
              <a:rPr lang="en-US" altLang="zh-TW" sz="2400" dirty="0" smtClean="0"/>
              <a:t>small frame sizes, low bandwidth, and low transmit power, limited memory and compute power. </a:t>
            </a:r>
          </a:p>
          <a:p>
            <a:r>
              <a:rPr lang="en-US" altLang="zh-TW" sz="2800" dirty="0" smtClean="0">
                <a:solidFill>
                  <a:schemeClr val="tx2"/>
                </a:solidFill>
              </a:rPr>
              <a:t>Proprietary protocols and link-only solutions, presuming that IP was too memory and bandwidth-intensive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en-US" altLang="zh-TW" smtClean="0"/>
              <a:t>Key Factors for IP over 802.15.4</a:t>
            </a:r>
            <a:endParaRPr lang="zh-TW" altLang="en-US" smtClean="0"/>
          </a:p>
        </p:txBody>
      </p:sp>
      <p:sp>
        <p:nvSpPr>
          <p:cNvPr id="18435" name="內容版面配置區 2"/>
          <p:cNvSpPr>
            <a:spLocks noGrp="1"/>
          </p:cNvSpPr>
          <p:nvPr>
            <p:ph idx="1"/>
          </p:nvPr>
        </p:nvSpPr>
        <p:spPr>
          <a:xfrm>
            <a:off x="457200" y="1341438"/>
            <a:ext cx="8229600" cy="4789487"/>
          </a:xfrm>
        </p:spPr>
        <p:txBody>
          <a:bodyPr/>
          <a:lstStyle/>
          <a:p>
            <a:r>
              <a:rPr lang="en-US" altLang="zh-TW" sz="2800" dirty="0" smtClean="0">
                <a:solidFill>
                  <a:schemeClr val="tx2"/>
                </a:solidFill>
              </a:rPr>
              <a:t>Header</a:t>
            </a:r>
          </a:p>
          <a:p>
            <a:pPr lvl="1"/>
            <a:r>
              <a:rPr lang="en-US" altLang="zh-TW" sz="2400" dirty="0" smtClean="0"/>
              <a:t>Standard IPv6 header is 40 bytes [RFC 2460]</a:t>
            </a:r>
          </a:p>
          <a:p>
            <a:pPr lvl="1"/>
            <a:r>
              <a:rPr lang="en-US" altLang="zh-TW" sz="2400" dirty="0" smtClean="0"/>
              <a:t>Entire 802.15.4 MTU is 127 bytes [IEEE 802.15.4]</a:t>
            </a:r>
          </a:p>
          <a:p>
            <a:pPr lvl="1"/>
            <a:r>
              <a:rPr lang="en-US" altLang="zh-TW" sz="2400" dirty="0" smtClean="0"/>
              <a:t>Often data payload is small</a:t>
            </a:r>
          </a:p>
          <a:p>
            <a:r>
              <a:rPr lang="en-US" altLang="zh-TW" sz="2800" dirty="0" smtClean="0">
                <a:solidFill>
                  <a:schemeClr val="tx2"/>
                </a:solidFill>
              </a:rPr>
              <a:t> Fragmentation</a:t>
            </a:r>
          </a:p>
          <a:p>
            <a:pPr lvl="1"/>
            <a:r>
              <a:rPr lang="en-US" altLang="zh-TW" sz="2400" dirty="0" smtClean="0"/>
              <a:t>Interoperability means that applications need not know the constraints of physical links </a:t>
            </a:r>
          </a:p>
          <a:p>
            <a:pPr lvl="1"/>
            <a:r>
              <a:rPr lang="en-US" altLang="zh-TW" sz="2400" dirty="0" smtClean="0"/>
              <a:t>IP packets may be large, compared to 802.15.4 max frame size</a:t>
            </a:r>
          </a:p>
          <a:p>
            <a:pPr lvl="1"/>
            <a:r>
              <a:rPr lang="en-US" altLang="zh-TW" sz="2400" dirty="0" smtClean="0"/>
              <a:t>IPv6 requires all links support 1280 byte packets [RFC 2460]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en-US" altLang="zh-TW" smtClean="0"/>
              <a:t>Key Factors for IP over 802.15.4</a:t>
            </a:r>
            <a:endParaRPr lang="zh-TW" altLang="en-US" smtClean="0"/>
          </a:p>
        </p:txBody>
      </p:sp>
      <p:sp>
        <p:nvSpPr>
          <p:cNvPr id="19459" name="內容版面配置區 2"/>
          <p:cNvSpPr>
            <a:spLocks noGrp="1"/>
          </p:cNvSpPr>
          <p:nvPr>
            <p:ph idx="1"/>
          </p:nvPr>
        </p:nvSpPr>
        <p:spPr/>
        <p:txBody>
          <a:bodyPr/>
          <a:lstStyle/>
          <a:p>
            <a:r>
              <a:rPr lang="en-US" altLang="zh-TW" sz="2800" dirty="0" smtClean="0"/>
              <a:t>Allow link-layer mesh routing under IP topology</a:t>
            </a:r>
          </a:p>
          <a:p>
            <a:pPr lvl="1"/>
            <a:r>
              <a:rPr lang="en-US" altLang="zh-TW" sz="2400" dirty="0" smtClean="0"/>
              <a:t>802.15.4 subnets may utilize </a:t>
            </a:r>
            <a:r>
              <a:rPr lang="en-US" altLang="zh-TW" sz="2400" dirty="0" smtClean="0">
                <a:solidFill>
                  <a:srgbClr val="FF0000"/>
                </a:solidFill>
              </a:rPr>
              <a:t>multiple radio hops </a:t>
            </a:r>
            <a:r>
              <a:rPr lang="en-US" altLang="zh-TW" sz="2400" dirty="0" smtClean="0"/>
              <a:t>per IP hop</a:t>
            </a:r>
          </a:p>
          <a:p>
            <a:pPr lvl="1"/>
            <a:r>
              <a:rPr lang="en-US" altLang="zh-TW" sz="2400" dirty="0" smtClean="0"/>
              <a:t>Similar to LAN switching within IP routing domain in Ethernet</a:t>
            </a:r>
          </a:p>
          <a:p>
            <a:r>
              <a:rPr lang="en-US" altLang="zh-TW" sz="2800" dirty="0" smtClean="0"/>
              <a:t>Allow IP routing over a mesh of 802.15.4 nodes</a:t>
            </a:r>
          </a:p>
          <a:p>
            <a:pPr lvl="1"/>
            <a:r>
              <a:rPr lang="en-US" altLang="zh-TW" sz="2400" dirty="0" smtClean="0"/>
              <a:t>Options and capabilities already well-defined</a:t>
            </a:r>
          </a:p>
          <a:p>
            <a:pPr lvl="1"/>
            <a:r>
              <a:rPr lang="en-US" altLang="zh-TW" sz="2400" dirty="0" smtClean="0"/>
              <a:t>Various protocols to establish routing tables</a:t>
            </a:r>
            <a:endParaRPr lang="zh-TW" altLang="en-US" sz="2800" dirty="0" smtClean="0"/>
          </a:p>
          <a:p>
            <a:endParaRPr lang="zh-TW" altLang="en-US"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274638"/>
            <a:ext cx="8229600" cy="1066800"/>
          </a:xfrm>
        </p:spPr>
        <p:txBody>
          <a:bodyPr/>
          <a:lstStyle/>
          <a:p>
            <a:r>
              <a:rPr lang="en-US" altLang="zh-TW" smtClean="0"/>
              <a:t>Topology</a:t>
            </a:r>
            <a:endParaRPr lang="zh-TW" altLang="en-US" smtClean="0"/>
          </a:p>
        </p:txBody>
      </p:sp>
      <p:sp>
        <p:nvSpPr>
          <p:cNvPr id="20483" name="內容版面配置區 2"/>
          <p:cNvSpPr>
            <a:spLocks noGrp="1"/>
          </p:cNvSpPr>
          <p:nvPr>
            <p:ph idx="1"/>
          </p:nvPr>
        </p:nvSpPr>
        <p:spPr>
          <a:xfrm>
            <a:off x="457200" y="1484313"/>
            <a:ext cx="8229600" cy="4641850"/>
          </a:xfrm>
        </p:spPr>
        <p:txBody>
          <a:bodyPr/>
          <a:lstStyle/>
          <a:p>
            <a:r>
              <a:rPr lang="en-US" altLang="zh-TW" smtClean="0"/>
              <a:t>6LoWPAN network can be organized around three topologies:</a:t>
            </a:r>
          </a:p>
          <a:p>
            <a:pPr lvl="1"/>
            <a:r>
              <a:rPr lang="en-US" altLang="zh-TW" smtClean="0"/>
              <a:t>Star topology</a:t>
            </a:r>
          </a:p>
          <a:p>
            <a:pPr lvl="1"/>
            <a:r>
              <a:rPr lang="en-US" altLang="zh-TW" smtClean="0"/>
              <a:t>Meshed</a:t>
            </a:r>
          </a:p>
          <a:p>
            <a:pPr lvl="1"/>
            <a:r>
              <a:rPr lang="en-US" altLang="zh-TW" smtClean="0"/>
              <a:t>Routed</a:t>
            </a:r>
            <a:endParaRPr lang="zh-TW" altLang="en-US"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E543F89-EFEF-4ADC-8F21-184EC77F899D}" type="slidenum">
              <a:rPr kumimoji="0" lang="zh-TW" altLang="en-US">
                <a:latin typeface="Garamond" panose="02020404030301010803" pitchFamily="18" charset="0"/>
              </a:rPr>
              <a:pPr eaLnBrk="1" hangingPunct="1"/>
              <a:t>28</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457200" y="274638"/>
            <a:ext cx="8229600" cy="1066800"/>
          </a:xfrm>
        </p:spPr>
        <p:txBody>
          <a:bodyPr/>
          <a:lstStyle/>
          <a:p>
            <a:r>
              <a:rPr lang="en-US" altLang="zh-TW" smtClean="0"/>
              <a:t>Star topology</a:t>
            </a:r>
            <a:endParaRPr lang="zh-TW" altLang="en-US" smtClean="0"/>
          </a:p>
        </p:txBody>
      </p:sp>
      <p:sp>
        <p:nvSpPr>
          <p:cNvPr id="21507" name="內容版面配置區 2"/>
          <p:cNvSpPr>
            <a:spLocks noGrp="1"/>
          </p:cNvSpPr>
          <p:nvPr>
            <p:ph idx="1"/>
          </p:nvPr>
        </p:nvSpPr>
        <p:spPr>
          <a:xfrm>
            <a:off x="457200" y="1484313"/>
            <a:ext cx="8229600" cy="4641850"/>
          </a:xfrm>
        </p:spPr>
        <p:txBody>
          <a:bodyPr/>
          <a:lstStyle/>
          <a:p>
            <a:r>
              <a:rPr lang="en-US" altLang="zh-TW" smtClean="0"/>
              <a:t>All sensor nodes can reach and are reachable from the LBR(LoWPAN Border Router)</a:t>
            </a:r>
            <a:endParaRPr lang="zh-TW" altLang="en-US"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BFE9711-A157-4184-8B8C-3BD30FC28844}" type="slidenum">
              <a:rPr kumimoji="0" lang="zh-TW" altLang="en-US">
                <a:latin typeface="Garamond" panose="02020404030301010803" pitchFamily="18" charset="0"/>
              </a:rPr>
              <a:pPr eaLnBrk="1" hangingPunct="1"/>
              <a:t>29</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IoT</a:t>
            </a:r>
            <a:r>
              <a:rPr lang="en-US" altLang="zh-TW" smtClean="0"/>
              <a:t> Protocol </a:t>
            </a:r>
            <a:r>
              <a:rPr lang="en-US" altLang="zh-TW" dirty="0" smtClean="0"/>
              <a:t>Stack</a:t>
            </a:r>
            <a:endParaRPr lang="zh-TW" altLang="en-US" dirty="0"/>
          </a:p>
        </p:txBody>
      </p:sp>
      <p:pic>
        <p:nvPicPr>
          <p:cNvPr id="89090" name="Picture 2" descr="相關圖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49" y="1427262"/>
            <a:ext cx="7004102"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83568" y="6211669"/>
            <a:ext cx="8003232" cy="646331"/>
          </a:xfrm>
          <a:prstGeom prst="rect">
            <a:avLst/>
          </a:prstGeom>
        </p:spPr>
        <p:txBody>
          <a:bodyPr wrap="square">
            <a:spAutoFit/>
          </a:bodyPr>
          <a:lstStyle/>
          <a:p>
            <a:r>
              <a:rPr lang="en-US" altLang="zh-TW" dirty="0" smtClean="0"/>
              <a:t>Source: </a:t>
            </a:r>
            <a:r>
              <a:rPr lang="zh-TW" altLang="en-US" dirty="0" smtClean="0">
                <a:hlinkClick r:id="rId3"/>
              </a:rPr>
              <a:t>https</a:t>
            </a:r>
            <a:r>
              <a:rPr lang="zh-TW" altLang="en-US" dirty="0">
                <a:hlinkClick r:id="rId3"/>
              </a:rPr>
              <a:t>://www.postscapes.com/internet-of-things-protocols</a:t>
            </a:r>
            <a:r>
              <a:rPr lang="zh-TW" altLang="en-US" dirty="0" smtClean="0">
                <a:hlinkClick r:id="rId3"/>
              </a:rPr>
              <a:t>/</a:t>
            </a:r>
            <a:endParaRPr lang="en-US" altLang="zh-TW" dirty="0" smtClean="0"/>
          </a:p>
          <a:p>
            <a:r>
              <a:rPr lang="en-US" altLang="zh-TW" dirty="0" smtClean="0"/>
              <a:t>        https</a:t>
            </a:r>
            <a:r>
              <a:rPr lang="en-US" altLang="zh-TW" dirty="0"/>
              <a:t>://www.slideshare.net/butler-iot/butler-project-overview-13603599</a:t>
            </a:r>
            <a:endParaRPr lang="zh-TW" altLang="en-US" dirty="0"/>
          </a:p>
        </p:txBody>
      </p:sp>
    </p:spTree>
    <p:extLst>
      <p:ext uri="{BB962C8B-B14F-4D97-AF65-F5344CB8AC3E}">
        <p14:creationId xmlns:p14="http://schemas.microsoft.com/office/powerpoint/2010/main" val="237761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57200" y="274638"/>
            <a:ext cx="8229600" cy="1066800"/>
          </a:xfrm>
        </p:spPr>
        <p:txBody>
          <a:bodyPr/>
          <a:lstStyle/>
          <a:p>
            <a:r>
              <a:rPr lang="en-US" altLang="zh-TW" smtClean="0"/>
              <a:t>Meshed</a:t>
            </a:r>
            <a:endParaRPr lang="zh-TW" altLang="en-US" smtClean="0"/>
          </a:p>
        </p:txBody>
      </p:sp>
      <p:sp>
        <p:nvSpPr>
          <p:cNvPr id="22531" name="內容版面配置區 2"/>
          <p:cNvSpPr>
            <a:spLocks noGrp="1"/>
          </p:cNvSpPr>
          <p:nvPr>
            <p:ph idx="1"/>
          </p:nvPr>
        </p:nvSpPr>
        <p:spPr>
          <a:xfrm>
            <a:off x="457200" y="1484313"/>
            <a:ext cx="8229600" cy="4641850"/>
          </a:xfrm>
        </p:spPr>
        <p:txBody>
          <a:bodyPr/>
          <a:lstStyle/>
          <a:p>
            <a:r>
              <a:rPr lang="en-US" altLang="zh-TW" dirty="0" smtClean="0"/>
              <a:t>Nodes are organized at Layer 2 in order to relay frames toward the destination.</a:t>
            </a:r>
          </a:p>
          <a:p>
            <a:r>
              <a:rPr lang="en-US" altLang="zh-TW" dirty="0" smtClean="0"/>
              <a:t>From point of view of the Internet, a meshed network is similar to an Ethernet network where every node shares the same prefix.</a:t>
            </a:r>
          </a:p>
          <a:p>
            <a:r>
              <a:rPr lang="en-US" altLang="zh-TW" dirty="0" smtClean="0"/>
              <a:t>6LoWPAN refers to that technology as </a:t>
            </a:r>
            <a:r>
              <a:rPr lang="en-US" altLang="zh-TW" b="1" dirty="0" smtClean="0">
                <a:solidFill>
                  <a:srgbClr val="FF0000"/>
                </a:solidFill>
              </a:rPr>
              <a:t>mesh-under (MU)</a:t>
            </a:r>
            <a:r>
              <a:rPr lang="en-US" altLang="zh-TW" dirty="0" smtClean="0"/>
              <a:t>.</a:t>
            </a:r>
            <a:endParaRPr lang="zh-TW" altLang="en-US" dirty="0"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8D729E8-F99F-465E-9C99-9D702BEF1345}" type="slidenum">
              <a:rPr kumimoji="0" lang="zh-TW" altLang="en-US">
                <a:latin typeface="Garamond" panose="02020404030301010803" pitchFamily="18" charset="0"/>
              </a:rPr>
              <a:pPr eaLnBrk="1" hangingPunct="1"/>
              <a:t>30</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457200" y="274638"/>
            <a:ext cx="8229600" cy="1066800"/>
          </a:xfrm>
        </p:spPr>
        <p:txBody>
          <a:bodyPr/>
          <a:lstStyle/>
          <a:p>
            <a:r>
              <a:rPr lang="en-US" altLang="zh-TW" smtClean="0"/>
              <a:t>Routed</a:t>
            </a:r>
            <a:endParaRPr lang="zh-TW" altLang="en-US" smtClean="0"/>
          </a:p>
        </p:txBody>
      </p:sp>
      <p:sp>
        <p:nvSpPr>
          <p:cNvPr id="23555" name="內容版面配置區 2"/>
          <p:cNvSpPr>
            <a:spLocks noGrp="1"/>
          </p:cNvSpPr>
          <p:nvPr>
            <p:ph idx="1"/>
          </p:nvPr>
        </p:nvSpPr>
        <p:spPr>
          <a:xfrm>
            <a:off x="457200" y="1484313"/>
            <a:ext cx="8229600" cy="4641850"/>
          </a:xfrm>
        </p:spPr>
        <p:txBody>
          <a:bodyPr/>
          <a:lstStyle/>
          <a:p>
            <a:r>
              <a:rPr lang="en-US" altLang="zh-TW" smtClean="0"/>
              <a:t>Nodes act as routers and forward packets toward the destination.</a:t>
            </a:r>
          </a:p>
          <a:p>
            <a:r>
              <a:rPr lang="en-US" altLang="zh-TW" smtClean="0"/>
              <a:t>Nodes acting as a router inside the LoWPAN network and not directly connected to the Internet are called LoWPAN routers(LRs).</a:t>
            </a:r>
          </a:p>
          <a:p>
            <a:r>
              <a:rPr lang="en-US" altLang="zh-TW" smtClean="0"/>
              <a:t>6LoWPAN refers to that technology as </a:t>
            </a:r>
            <a:r>
              <a:rPr lang="en-US" altLang="zh-TW" b="1" smtClean="0">
                <a:solidFill>
                  <a:srgbClr val="FF0000"/>
                </a:solidFill>
              </a:rPr>
              <a:t>route-over(RO</a:t>
            </a:r>
            <a:r>
              <a:rPr lang="en-US" altLang="zh-TW" smtClean="0">
                <a:solidFill>
                  <a:srgbClr val="FF0000"/>
                </a:solidFill>
              </a:rPr>
              <a:t>)</a:t>
            </a:r>
            <a:r>
              <a:rPr lang="en-US" altLang="zh-TW" smtClean="0"/>
              <a:t>. The best example is RPL protocol.</a:t>
            </a:r>
            <a:endParaRPr lang="zh-TW" altLang="en-US" smtClean="0">
              <a:solidFill>
                <a:srgbClr val="FF0000"/>
              </a:solidFill>
            </a:endParaRPr>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F673C17-FE4F-4FA2-BA60-46CA727D8600}" type="slidenum">
              <a:rPr kumimoji="0" lang="zh-TW" altLang="en-US">
                <a:latin typeface="Garamond" panose="02020404030301010803" pitchFamily="18" charset="0"/>
              </a:rPr>
              <a:pPr eaLnBrk="1" hangingPunct="1"/>
              <a:t>31</a:t>
            </a:fld>
            <a:endParaRPr kumimoji="0" lang="zh-TW" altLang="en-US">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B84247C-6500-4586-8BE6-C6DBD90425CE}" type="slidenum">
              <a:rPr kumimoji="0" lang="zh-TW" altLang="en-US">
                <a:latin typeface="Garamond" panose="02020404030301010803" pitchFamily="18" charset="0"/>
              </a:rPr>
              <a:pPr eaLnBrk="1" hangingPunct="1"/>
              <a:t>32</a:t>
            </a:fld>
            <a:endParaRPr kumimoji="0" lang="zh-TW" altLang="en-US">
              <a:latin typeface="Garamond" panose="02020404030301010803" pitchFamily="18" charset="0"/>
            </a:endParaRPr>
          </a:p>
        </p:txBody>
      </p:sp>
      <p:grpSp>
        <p:nvGrpSpPr>
          <p:cNvPr id="24579" name="群組 4"/>
          <p:cNvGrpSpPr>
            <a:grpSpLocks/>
          </p:cNvGrpSpPr>
          <p:nvPr/>
        </p:nvGrpSpPr>
        <p:grpSpPr bwMode="auto">
          <a:xfrm>
            <a:off x="1116013" y="1803400"/>
            <a:ext cx="6911975" cy="3570288"/>
            <a:chOff x="1475656" y="1409248"/>
            <a:chExt cx="6400800" cy="2957513"/>
          </a:xfrm>
        </p:grpSpPr>
        <p:pic>
          <p:nvPicPr>
            <p:cNvPr id="245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09248"/>
              <a:ext cx="64008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橢圓 6"/>
            <p:cNvSpPr/>
            <p:nvPr/>
          </p:nvSpPr>
          <p:spPr>
            <a:xfrm>
              <a:off x="6731250" y="2488892"/>
              <a:ext cx="937922" cy="39845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5652200" y="2488892"/>
              <a:ext cx="936452" cy="39845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5805090" y="2882087"/>
              <a:ext cx="1647979" cy="39845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5796269" y="3354184"/>
              <a:ext cx="1647979" cy="39845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5796269" y="3785516"/>
              <a:ext cx="1647979" cy="39845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4580" name="標題 1"/>
          <p:cNvSpPr>
            <a:spLocks noGrp="1"/>
          </p:cNvSpPr>
          <p:nvPr>
            <p:ph type="title"/>
          </p:nvPr>
        </p:nvSpPr>
        <p:spPr>
          <a:xfrm>
            <a:off x="457200" y="561975"/>
            <a:ext cx="8229600" cy="1066800"/>
          </a:xfrm>
        </p:spPr>
        <p:txBody>
          <a:bodyPr/>
          <a:lstStyle/>
          <a:p>
            <a:pPr eaLnBrk="1" hangingPunct="1"/>
            <a:r>
              <a:rPr lang="en-US" altLang="zh-TW" smtClean="0"/>
              <a:t>6LoWPAN Protocol Stack</a:t>
            </a:r>
            <a:endParaRPr lang="zh-TW"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smtClean="0"/>
              <a:t>6LoWPAN Key Elements</a:t>
            </a:r>
            <a:endParaRPr lang="zh-TW" altLang="en-US" smtClean="0"/>
          </a:p>
        </p:txBody>
      </p:sp>
      <p:sp>
        <p:nvSpPr>
          <p:cNvPr id="25603" name="內容版面配置區 2"/>
          <p:cNvSpPr>
            <a:spLocks noGrp="1"/>
          </p:cNvSpPr>
          <p:nvPr>
            <p:ph idx="1"/>
          </p:nvPr>
        </p:nvSpPr>
        <p:spPr>
          <a:xfrm>
            <a:off x="457200" y="1484313"/>
            <a:ext cx="8229600" cy="4646612"/>
          </a:xfrm>
        </p:spPr>
        <p:txBody>
          <a:bodyPr/>
          <a:lstStyle/>
          <a:p>
            <a:r>
              <a:rPr lang="en-US" altLang="zh-TW" dirty="0" smtClean="0"/>
              <a:t>6LoWPAN introduces </a:t>
            </a:r>
            <a:r>
              <a:rPr lang="en-US" altLang="zh-TW" dirty="0" smtClean="0">
                <a:solidFill>
                  <a:srgbClr val="FF0000"/>
                </a:solidFill>
              </a:rPr>
              <a:t>an adaptation layer </a:t>
            </a:r>
            <a:r>
              <a:rPr lang="en-US" altLang="zh-TW" dirty="0" smtClean="0"/>
              <a:t>between the IP stack’s link and network layers to </a:t>
            </a:r>
            <a:r>
              <a:rPr lang="en-US" altLang="zh-TW" dirty="0" smtClean="0">
                <a:solidFill>
                  <a:schemeClr val="tx2"/>
                </a:solidFill>
              </a:rPr>
              <a:t>enable efficient transmission of IPv6 datagrams over 802.15.4 links</a:t>
            </a:r>
          </a:p>
          <a:p>
            <a:pPr lvl="1"/>
            <a:r>
              <a:rPr lang="en-US" altLang="zh-TW" sz="2800" dirty="0" smtClean="0"/>
              <a:t>Provides </a:t>
            </a:r>
            <a:r>
              <a:rPr lang="en-US" altLang="zh-TW" sz="2800" dirty="0" smtClean="0">
                <a:solidFill>
                  <a:srgbClr val="FF0000"/>
                </a:solidFill>
              </a:rPr>
              <a:t>header</a:t>
            </a:r>
            <a:r>
              <a:rPr lang="en-US" altLang="zh-TW" sz="2800" dirty="0" smtClean="0"/>
              <a:t> </a:t>
            </a:r>
            <a:r>
              <a:rPr lang="en-US" altLang="zh-TW" sz="2800" dirty="0" smtClean="0">
                <a:solidFill>
                  <a:srgbClr val="FF0000"/>
                </a:solidFill>
              </a:rPr>
              <a:t>compression</a:t>
            </a:r>
            <a:r>
              <a:rPr lang="en-US" altLang="zh-TW" sz="2800" dirty="0" smtClean="0"/>
              <a:t> to reduce transmission overhead</a:t>
            </a:r>
          </a:p>
          <a:p>
            <a:pPr lvl="1"/>
            <a:r>
              <a:rPr lang="en-US" altLang="zh-TW" sz="2800" dirty="0" smtClean="0">
                <a:solidFill>
                  <a:srgbClr val="FF0000"/>
                </a:solidFill>
              </a:rPr>
              <a:t>Fragmentation</a:t>
            </a:r>
            <a:r>
              <a:rPr lang="en-US" altLang="zh-TW" sz="2800" dirty="0" smtClean="0"/>
              <a:t> to support the IPv6 minimum MTU requirement </a:t>
            </a:r>
          </a:p>
          <a:p>
            <a:pPr lvl="1"/>
            <a:r>
              <a:rPr lang="en-US" altLang="zh-TW" sz="2800" dirty="0" smtClean="0"/>
              <a:t>Support for layer-two </a:t>
            </a:r>
            <a:r>
              <a:rPr lang="en-US" altLang="zh-TW" sz="2800" dirty="0" smtClean="0">
                <a:solidFill>
                  <a:srgbClr val="FF0000"/>
                </a:solidFill>
              </a:rPr>
              <a:t>forwarding</a:t>
            </a:r>
            <a:r>
              <a:rPr lang="en-US" altLang="zh-TW" sz="2800" dirty="0" smtClean="0"/>
              <a:t> to deliver and IPv6 datagram over multiple radio hops</a:t>
            </a:r>
            <a:endParaRPr lang="zh-TW" alt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smtClean="0"/>
              <a:t>Key Concept</a:t>
            </a:r>
            <a:endParaRPr lang="zh-TW" altLang="en-US" smtClean="0"/>
          </a:p>
        </p:txBody>
      </p:sp>
      <p:sp>
        <p:nvSpPr>
          <p:cNvPr id="26627" name="內容版面配置區 2"/>
          <p:cNvSpPr>
            <a:spLocks noGrp="1"/>
          </p:cNvSpPr>
          <p:nvPr>
            <p:ph idx="1"/>
          </p:nvPr>
        </p:nvSpPr>
        <p:spPr/>
        <p:txBody>
          <a:bodyPr/>
          <a:lstStyle/>
          <a:p>
            <a:r>
              <a:rPr lang="en-US" altLang="zh-TW" dirty="0" smtClean="0"/>
              <a:t>Use of </a:t>
            </a:r>
            <a:r>
              <a:rPr lang="en-US" altLang="zh-TW" dirty="0" smtClean="0">
                <a:solidFill>
                  <a:srgbClr val="FF0000"/>
                </a:solidFill>
              </a:rPr>
              <a:t>stateless</a:t>
            </a:r>
            <a:r>
              <a:rPr lang="en-US" altLang="zh-TW" dirty="0" smtClean="0"/>
              <a:t> or </a:t>
            </a:r>
            <a:r>
              <a:rPr lang="en-US" altLang="zh-TW" dirty="0" smtClean="0">
                <a:solidFill>
                  <a:srgbClr val="FF0000"/>
                </a:solidFill>
              </a:rPr>
              <a:t>shared-context </a:t>
            </a:r>
            <a:r>
              <a:rPr lang="en-US" altLang="zh-TW" dirty="0" smtClean="0"/>
              <a:t> </a:t>
            </a:r>
            <a:r>
              <a:rPr lang="en-US" altLang="zh-TW" dirty="0" smtClean="0">
                <a:solidFill>
                  <a:srgbClr val="FF0000"/>
                </a:solidFill>
              </a:rPr>
              <a:t>compression</a:t>
            </a:r>
            <a:r>
              <a:rPr lang="en-US" altLang="zh-TW" dirty="0" smtClean="0"/>
              <a:t> to elide adaptation, network, and transport layer header fields </a:t>
            </a:r>
          </a:p>
          <a:p>
            <a:pPr lvl="1"/>
            <a:r>
              <a:rPr lang="en-US" altLang="zh-TW" dirty="0" smtClean="0"/>
              <a:t>Compressing all three layers down to a few bytes. </a:t>
            </a:r>
          </a:p>
          <a:p>
            <a:r>
              <a:rPr lang="en-US" altLang="zh-TW" dirty="0" smtClean="0"/>
              <a:t>It’s possible to </a:t>
            </a:r>
            <a:r>
              <a:rPr lang="en-US" altLang="zh-TW" dirty="0" smtClean="0">
                <a:solidFill>
                  <a:srgbClr val="FF0000"/>
                </a:solidFill>
              </a:rPr>
              <a:t>compress</a:t>
            </a:r>
            <a:r>
              <a:rPr lang="en-US" altLang="zh-TW" dirty="0" smtClean="0"/>
              <a:t> header fields to a </a:t>
            </a:r>
            <a:r>
              <a:rPr lang="en-US" altLang="zh-TW" dirty="0" smtClean="0">
                <a:solidFill>
                  <a:srgbClr val="FF0000"/>
                </a:solidFill>
              </a:rPr>
              <a:t>few bits </a:t>
            </a:r>
            <a:r>
              <a:rPr lang="en-US" altLang="zh-TW" dirty="0" smtClean="0"/>
              <a:t>when we observe that they often carry common values, </a:t>
            </a:r>
            <a:r>
              <a:rPr lang="en-US" altLang="zh-TW" dirty="0" smtClean="0">
                <a:solidFill>
                  <a:srgbClr val="FF0000"/>
                </a:solidFill>
              </a:rPr>
              <a:t>reserving an escape value</a:t>
            </a:r>
            <a:r>
              <a:rPr lang="en-US" altLang="zh-TW" dirty="0" smtClean="0"/>
              <a:t> for when less-common ones appear.</a:t>
            </a:r>
            <a:endParaRPr lang="zh-TW" alt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en-US" altLang="zh-TW" smtClean="0"/>
              <a:t>IEEE 802.15.4 Frame Format</a:t>
            </a:r>
            <a:endParaRPr lang="zh-TW" altLang="en-US" smtClean="0"/>
          </a:p>
        </p:txBody>
      </p:sp>
      <p:graphicFrame>
        <p:nvGraphicFramePr>
          <p:cNvPr id="4" name="表格 3"/>
          <p:cNvGraphicFramePr>
            <a:graphicFrameLocks noGrp="1"/>
          </p:cNvGraphicFramePr>
          <p:nvPr/>
        </p:nvGraphicFramePr>
        <p:xfrm>
          <a:off x="214313" y="1257300"/>
          <a:ext cx="8821736" cy="2397126"/>
        </p:xfrm>
        <a:graphic>
          <a:graphicData uri="http://schemas.openxmlformats.org/drawingml/2006/table">
            <a:tbl>
              <a:tblPr/>
              <a:tblGrid>
                <a:gridCol w="973262">
                  <a:extLst>
                    <a:ext uri="{9D8B030D-6E8A-4147-A177-3AD203B41FA5}">
                      <a16:colId xmlns:a16="http://schemas.microsoft.com/office/drawing/2014/main" val="20000"/>
                    </a:ext>
                  </a:extLst>
                </a:gridCol>
                <a:gridCol w="1080065">
                  <a:extLst>
                    <a:ext uri="{9D8B030D-6E8A-4147-A177-3AD203B41FA5}">
                      <a16:colId xmlns:a16="http://schemas.microsoft.com/office/drawing/2014/main" val="20001"/>
                    </a:ext>
                  </a:extLst>
                </a:gridCol>
                <a:gridCol w="1008751">
                  <a:extLst>
                    <a:ext uri="{9D8B030D-6E8A-4147-A177-3AD203B41FA5}">
                      <a16:colId xmlns:a16="http://schemas.microsoft.com/office/drawing/2014/main" val="20002"/>
                    </a:ext>
                  </a:extLst>
                </a:gridCol>
                <a:gridCol w="947786">
                  <a:extLst>
                    <a:ext uri="{9D8B030D-6E8A-4147-A177-3AD203B41FA5}">
                      <a16:colId xmlns:a16="http://schemas.microsoft.com/office/drawing/2014/main" val="20003"/>
                    </a:ext>
                  </a:extLst>
                </a:gridCol>
                <a:gridCol w="995895">
                  <a:extLst>
                    <a:ext uri="{9D8B030D-6E8A-4147-A177-3AD203B41FA5}">
                      <a16:colId xmlns:a16="http://schemas.microsoft.com/office/drawing/2014/main" val="20004"/>
                    </a:ext>
                  </a:extLst>
                </a:gridCol>
                <a:gridCol w="818311">
                  <a:extLst>
                    <a:ext uri="{9D8B030D-6E8A-4147-A177-3AD203B41FA5}">
                      <a16:colId xmlns:a16="http://schemas.microsoft.com/office/drawing/2014/main" val="20005"/>
                    </a:ext>
                  </a:extLst>
                </a:gridCol>
                <a:gridCol w="1247874">
                  <a:extLst>
                    <a:ext uri="{9D8B030D-6E8A-4147-A177-3AD203B41FA5}">
                      <a16:colId xmlns:a16="http://schemas.microsoft.com/office/drawing/2014/main" val="20006"/>
                    </a:ext>
                  </a:extLst>
                </a:gridCol>
                <a:gridCol w="1020692">
                  <a:extLst>
                    <a:ext uri="{9D8B030D-6E8A-4147-A177-3AD203B41FA5}">
                      <a16:colId xmlns:a16="http://schemas.microsoft.com/office/drawing/2014/main" val="20007"/>
                    </a:ext>
                  </a:extLst>
                </a:gridCol>
                <a:gridCol w="729100">
                  <a:extLst>
                    <a:ext uri="{9D8B030D-6E8A-4147-A177-3AD203B41FA5}">
                      <a16:colId xmlns:a16="http://schemas.microsoft.com/office/drawing/2014/main" val="20008"/>
                    </a:ext>
                  </a:extLst>
                </a:gridCol>
              </a:tblGrid>
              <a:tr h="414579">
                <a:tc>
                  <a:txBody>
                    <a:bodyPr/>
                    <a:lstStyle/>
                    <a:p>
                      <a:pPr>
                        <a:spcAft>
                          <a:spcPts val="0"/>
                        </a:spcAft>
                      </a:pPr>
                      <a:r>
                        <a:rPr lang="en-US" sz="1800" b="1" kern="100" dirty="0" smtClean="0">
                          <a:latin typeface="Times New Roman"/>
                          <a:ea typeface="新細明體"/>
                        </a:rPr>
                        <a:t>Octets:2</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kern="100" dirty="0" smtClean="0">
                          <a:latin typeface="Times New Roman"/>
                          <a:ea typeface="新細明體"/>
                        </a:rPr>
                        <a:t>1</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kern="100" dirty="0">
                          <a:latin typeface="Times New Roman"/>
                          <a:ea typeface="新細明體"/>
                        </a:rPr>
                        <a:t>0/2</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kern="100" dirty="0">
                          <a:latin typeface="Times New Roman"/>
                          <a:ea typeface="新細明體"/>
                        </a:rPr>
                        <a:t>0/2/8</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kern="100" dirty="0">
                          <a:latin typeface="Times New Roman"/>
                          <a:ea typeface="新細明體"/>
                        </a:rPr>
                        <a:t>0/2</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kern="100" dirty="0">
                          <a:latin typeface="Times New Roman"/>
                          <a:ea typeface="新細明體"/>
                        </a:rPr>
                        <a:t>0/2/8</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kern="100" dirty="0">
                          <a:latin typeface="Times New Roman"/>
                          <a:ea typeface="新細明體"/>
                        </a:rPr>
                        <a:t>0/5/6/10/14</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kern="100" dirty="0">
                          <a:latin typeface="Times New Roman"/>
                          <a:ea typeface="新細明體"/>
                        </a:rPr>
                        <a:t>Variable</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800" b="1" kern="100" dirty="0">
                          <a:latin typeface="Times New Roman"/>
                          <a:ea typeface="新細明體"/>
                        </a:rPr>
                        <a:t>2</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62119">
                <a:tc rowSpan="2">
                  <a:txBody>
                    <a:bodyPr/>
                    <a:lstStyle/>
                    <a:p>
                      <a:pPr>
                        <a:spcAft>
                          <a:spcPts val="0"/>
                        </a:spcAft>
                      </a:pPr>
                      <a:r>
                        <a:rPr lang="en-US" sz="1800" kern="100" dirty="0">
                          <a:latin typeface="Times New Roman"/>
                          <a:ea typeface="新細明體"/>
                        </a:rPr>
                        <a:t>Frame Control</a:t>
                      </a:r>
                      <a:endParaRPr lang="zh-TW"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spcAft>
                          <a:spcPts val="0"/>
                        </a:spcAft>
                      </a:pPr>
                      <a:r>
                        <a:rPr lang="en-US" sz="1800" kern="100" dirty="0">
                          <a:latin typeface="Times New Roman"/>
                          <a:ea typeface="新細明體"/>
                        </a:rPr>
                        <a:t>Sequence</a:t>
                      </a:r>
                      <a:endParaRPr lang="zh-TW" sz="1800" kern="100" dirty="0">
                        <a:latin typeface="Times New Roman"/>
                        <a:ea typeface="新細明體"/>
                      </a:endParaRPr>
                    </a:p>
                    <a:p>
                      <a:pPr>
                        <a:spcAft>
                          <a:spcPts val="0"/>
                        </a:spcAft>
                      </a:pPr>
                      <a:r>
                        <a:rPr lang="en-US" sz="1800" kern="100" dirty="0">
                          <a:latin typeface="Times New Roman"/>
                          <a:ea typeface="新細明體"/>
                        </a:rPr>
                        <a:t>Number</a:t>
                      </a:r>
                      <a:endParaRPr lang="zh-TW"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err="1" smtClean="0">
                          <a:latin typeface="Times New Roman"/>
                          <a:ea typeface="新細明體"/>
                        </a:rPr>
                        <a:t>Dest</a:t>
                      </a:r>
                      <a:r>
                        <a:rPr lang="en-US" sz="1800" kern="100" dirty="0" smtClean="0">
                          <a:latin typeface="Times New Roman"/>
                          <a:ea typeface="新細明體"/>
                        </a:rPr>
                        <a:t>.</a:t>
                      </a:r>
                    </a:p>
                    <a:p>
                      <a:pPr>
                        <a:spcAft>
                          <a:spcPts val="0"/>
                        </a:spcAft>
                      </a:pPr>
                      <a:r>
                        <a:rPr lang="en-US" sz="1800" kern="100" dirty="0" smtClean="0">
                          <a:latin typeface="Times New Roman"/>
                          <a:ea typeface="新細明體"/>
                        </a:rPr>
                        <a:t>PAN</a:t>
                      </a:r>
                      <a:endParaRPr lang="zh-TW" sz="1800" kern="100" dirty="0">
                        <a:latin typeface="Times New Roman"/>
                        <a:ea typeface="新細明體"/>
                      </a:endParaRPr>
                    </a:p>
                    <a:p>
                      <a:pPr>
                        <a:spcAft>
                          <a:spcPts val="0"/>
                        </a:spcAft>
                      </a:pPr>
                      <a:r>
                        <a:rPr lang="en-US" sz="1800" kern="100" dirty="0">
                          <a:latin typeface="Times New Roman"/>
                          <a:ea typeface="新細明體"/>
                        </a:rPr>
                        <a:t>Identifier</a:t>
                      </a:r>
                      <a:endParaRPr lang="zh-TW"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err="1" smtClean="0">
                          <a:latin typeface="Times New Roman"/>
                          <a:ea typeface="新細明體"/>
                        </a:rPr>
                        <a:t>Dest</a:t>
                      </a:r>
                      <a:r>
                        <a:rPr lang="en-US" sz="1800" kern="100" dirty="0" smtClean="0">
                          <a:latin typeface="Times New Roman"/>
                          <a:ea typeface="新細明體"/>
                        </a:rPr>
                        <a:t>.</a:t>
                      </a:r>
                    </a:p>
                    <a:p>
                      <a:pPr>
                        <a:spcAft>
                          <a:spcPts val="0"/>
                        </a:spcAft>
                      </a:pPr>
                      <a:r>
                        <a:rPr lang="en-US" altLang="zh-TW" sz="1800" kern="100" dirty="0" smtClean="0">
                          <a:latin typeface="Times New Roman"/>
                          <a:ea typeface="新細明體"/>
                        </a:rPr>
                        <a:t>Address</a:t>
                      </a:r>
                      <a:endParaRPr lang="zh-TW"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Source</a:t>
                      </a:r>
                    </a:p>
                    <a:p>
                      <a:pPr>
                        <a:spcAft>
                          <a:spcPts val="0"/>
                        </a:spcAft>
                      </a:pPr>
                      <a:r>
                        <a:rPr lang="en-US" sz="1800" kern="100" dirty="0" smtClean="0">
                          <a:latin typeface="Times New Roman"/>
                          <a:ea typeface="新細明體"/>
                        </a:rPr>
                        <a:t>PAN</a:t>
                      </a:r>
                    </a:p>
                    <a:p>
                      <a:pPr>
                        <a:spcAft>
                          <a:spcPts val="0"/>
                        </a:spcAft>
                      </a:pPr>
                      <a:r>
                        <a:rPr lang="en-US" sz="1800" kern="100" dirty="0" smtClean="0">
                          <a:latin typeface="Times New Roman"/>
                          <a:ea typeface="新細明體"/>
                        </a:rPr>
                        <a:t>Identifier</a:t>
                      </a:r>
                      <a:endParaRPr lang="en-US"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Source</a:t>
                      </a:r>
                    </a:p>
                    <a:p>
                      <a:pPr>
                        <a:spcAft>
                          <a:spcPts val="0"/>
                        </a:spcAft>
                      </a:pPr>
                      <a:r>
                        <a:rPr lang="en-US" sz="1800" kern="100" dirty="0" err="1" smtClean="0">
                          <a:latin typeface="Times New Roman"/>
                          <a:ea typeface="新細明體"/>
                        </a:rPr>
                        <a:t>Addr</a:t>
                      </a:r>
                      <a:r>
                        <a:rPr lang="en-US" sz="1800" kern="100" dirty="0" smtClean="0">
                          <a:latin typeface="Times New Roman"/>
                          <a:ea typeface="新細明體"/>
                        </a:rPr>
                        <a:t>.</a:t>
                      </a:r>
                      <a:endParaRPr lang="en-US"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Auxiliary Security</a:t>
                      </a:r>
                      <a:r>
                        <a:rPr lang="en-US" sz="1800" kern="100" baseline="0" dirty="0" smtClean="0">
                          <a:latin typeface="Times New Roman"/>
                          <a:ea typeface="新細明體"/>
                        </a:rPr>
                        <a:t> Header</a:t>
                      </a:r>
                      <a:endParaRPr lang="en-US"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Frame </a:t>
                      </a:r>
                    </a:p>
                    <a:p>
                      <a:pPr>
                        <a:spcAft>
                          <a:spcPts val="0"/>
                        </a:spcAft>
                      </a:pPr>
                      <a:r>
                        <a:rPr lang="en-US" sz="1800" kern="100" dirty="0" smtClean="0">
                          <a:latin typeface="Times New Roman"/>
                          <a:ea typeface="新細明體"/>
                        </a:rPr>
                        <a:t>Payload</a:t>
                      </a:r>
                      <a:endParaRPr lang="en-US"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800" kern="100" dirty="0" smtClean="0">
                          <a:latin typeface="Times New Roman"/>
                          <a:ea typeface="新細明體"/>
                        </a:rPr>
                        <a:t>FCS  </a:t>
                      </a:r>
                      <a:endParaRPr lang="en-US"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548773">
                <a:tc vMerge="1">
                  <a:txBody>
                    <a:bodyPr/>
                    <a:lstStyle/>
                    <a:p>
                      <a:pPr>
                        <a:spcAft>
                          <a:spcPts val="0"/>
                        </a:spcAft>
                      </a:pP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pPr>
                        <a:spcAft>
                          <a:spcPts val="0"/>
                        </a:spcAft>
                      </a:pP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5">
                  <a:txBody>
                    <a:bodyPr/>
                    <a:lstStyle/>
                    <a:p>
                      <a:pPr algn="ctr">
                        <a:spcAft>
                          <a:spcPts val="0"/>
                        </a:spcAft>
                      </a:pPr>
                      <a:r>
                        <a:rPr lang="en-US" altLang="zh-TW" sz="1800" kern="100" dirty="0" smtClean="0">
                          <a:latin typeface="+mn-lt"/>
                          <a:ea typeface="+mn-ea"/>
                        </a:rPr>
                        <a:t>Addressing fields</a:t>
                      </a:r>
                    </a:p>
                    <a:p>
                      <a:pPr>
                        <a:spcAft>
                          <a:spcPts val="0"/>
                        </a:spcAft>
                      </a:pPr>
                      <a:endParaRPr lang="zh-TW" sz="1800"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spcAft>
                          <a:spcPts val="0"/>
                        </a:spcAft>
                      </a:pP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spcAft>
                          <a:spcPts val="0"/>
                        </a:spcAft>
                      </a:pP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spcAft>
                          <a:spcPts val="0"/>
                        </a:spcAft>
                      </a:pP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spcAft>
                          <a:spcPts val="0"/>
                        </a:spcAft>
                      </a:pP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1" dirty="0" smtClean="0">
                          <a:latin typeface="Times New Roman" pitchFamily="18" charset="0"/>
                          <a:cs typeface="Times New Roman" pitchFamily="18" charset="0"/>
                        </a:rPr>
                        <a:t>MAC Payload</a:t>
                      </a:r>
                      <a:endParaRPr kumimoji="0" lang="zh-TW" altLang="en-US" sz="1800" b="1" i="1" dirty="0" smtClean="0">
                        <a:latin typeface="Times New Roman" pitchFamily="18" charset="0"/>
                        <a:cs typeface="Times New Roman" pitchFamily="18" charset="0"/>
                      </a:endParaRPr>
                    </a:p>
                    <a:p>
                      <a:pPr>
                        <a:spcAft>
                          <a:spcPts val="0"/>
                        </a:spcAft>
                      </a:pPr>
                      <a:endParaRPr lang="en-US"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spcAft>
                          <a:spcPts val="0"/>
                        </a:spcAft>
                      </a:pPr>
                      <a:r>
                        <a:rPr lang="en-US" sz="1800" b="1" kern="100" dirty="0" smtClean="0">
                          <a:latin typeface="Times New Roman"/>
                          <a:ea typeface="新細明體"/>
                        </a:rPr>
                        <a:t>MFR</a:t>
                      </a:r>
                      <a:endParaRPr lang="en-US"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471655">
                <a:tc gridSpan="7">
                  <a:txBody>
                    <a:bodyPr/>
                    <a:lstStyle/>
                    <a:p>
                      <a:pPr algn="ctr">
                        <a:spcAft>
                          <a:spcPts val="0"/>
                        </a:spcAft>
                      </a:pPr>
                      <a:r>
                        <a:rPr lang="en-US" altLang="zh-TW" sz="1800" b="1" kern="100" dirty="0" smtClean="0">
                          <a:latin typeface="Times New Roman"/>
                          <a:ea typeface="新細明體"/>
                        </a:rPr>
                        <a:t>MHR</a:t>
                      </a:r>
                      <a:endParaRPr lang="zh-TW" sz="1800" b="1" kern="100" dirty="0">
                        <a:latin typeface="Times New Roman"/>
                        <a:ea typeface="新細明體"/>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spcAft>
                          <a:spcPts val="0"/>
                        </a:spcAft>
                      </a:pP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spcAft>
                          <a:spcPts val="0"/>
                        </a:spcAft>
                      </a:pP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pPr>
                        <a:spcAft>
                          <a:spcPts val="0"/>
                        </a:spcAft>
                      </a:pPr>
                      <a:endParaRPr lang="en-US" sz="1800" b="1"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spcAft>
                          <a:spcPts val="0"/>
                        </a:spcAft>
                      </a:pPr>
                      <a:endParaRPr lang="en-US" sz="1800" b="1"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pic>
        <p:nvPicPr>
          <p:cNvPr id="276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60800"/>
            <a:ext cx="8748713" cy="14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mtClean="0"/>
              <a:t>Typical 6LoWPAN Header Stacks</a:t>
            </a:r>
            <a:endParaRPr lang="zh-TW" altLang="en-US" smtClean="0"/>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89138"/>
            <a:ext cx="8891588"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en-US" altLang="zh-TW" smtClean="0"/>
              <a:t>6LoWPAN Format Design</a:t>
            </a:r>
            <a:endParaRPr lang="zh-TW" altLang="en-US" smtClean="0"/>
          </a:p>
        </p:txBody>
      </p:sp>
      <p:sp>
        <p:nvSpPr>
          <p:cNvPr id="29699" name="內容版面配置區 2"/>
          <p:cNvSpPr>
            <a:spLocks noGrp="1"/>
          </p:cNvSpPr>
          <p:nvPr>
            <p:ph idx="1"/>
          </p:nvPr>
        </p:nvSpPr>
        <p:spPr>
          <a:xfrm>
            <a:off x="179388" y="5157788"/>
            <a:ext cx="8856662" cy="973137"/>
          </a:xfrm>
        </p:spPr>
        <p:txBody>
          <a:bodyPr/>
          <a:lstStyle/>
          <a:p>
            <a:r>
              <a:rPr lang="en-US" altLang="zh-TW" sz="2400" smtClean="0"/>
              <a:t>Orthogonal stackable header format</a:t>
            </a:r>
          </a:p>
          <a:p>
            <a:r>
              <a:rPr lang="en-US" altLang="zh-TW" sz="2400" smtClean="0"/>
              <a:t>Almost no overhead for the ability to interoperate and scale.</a:t>
            </a:r>
          </a:p>
          <a:p>
            <a:r>
              <a:rPr lang="en-US" altLang="zh-TW" sz="2400" smtClean="0"/>
              <a:t>Pay for only what you use</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1004888"/>
            <a:ext cx="8990012"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en-US" altLang="zh-TW" smtClean="0"/>
              <a:t>6LoWPAN – The First Byte</a:t>
            </a:r>
            <a:endParaRPr lang="zh-TW" altLang="en-US" smtClean="0"/>
          </a:p>
        </p:txBody>
      </p:sp>
      <p:sp>
        <p:nvSpPr>
          <p:cNvPr id="30723" name="內容版面配置區 2"/>
          <p:cNvSpPr>
            <a:spLocks noGrp="1"/>
          </p:cNvSpPr>
          <p:nvPr>
            <p:ph idx="1"/>
          </p:nvPr>
        </p:nvSpPr>
        <p:spPr>
          <a:xfrm>
            <a:off x="468313" y="1268413"/>
            <a:ext cx="8229600" cy="965200"/>
          </a:xfrm>
        </p:spPr>
        <p:txBody>
          <a:bodyPr/>
          <a:lstStyle/>
          <a:p>
            <a:r>
              <a:rPr lang="en-US" altLang="zh-TW" sz="2400" smtClean="0"/>
              <a:t>Coexistence with other network protocols over same link</a:t>
            </a:r>
          </a:p>
          <a:p>
            <a:r>
              <a:rPr lang="en-US" altLang="zh-TW" sz="2400" smtClean="0"/>
              <a:t>Header dispatch - understand what’s coming</a:t>
            </a:r>
          </a:p>
          <a:p>
            <a:endParaRPr lang="zh-TW" altLang="en-US" sz="2400"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290763"/>
            <a:ext cx="8224837" cy="38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smtClean="0"/>
              <a:t>6LoWPAN – IPv6 Header</a:t>
            </a:r>
            <a:endParaRPr lang="zh-TW" altLang="en-US" smtClean="0"/>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309688"/>
            <a:ext cx="8667750"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39552" y="3501008"/>
            <a:ext cx="69847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IoT</a:t>
            </a:r>
            <a:r>
              <a:rPr lang="en-US" altLang="zh-TW" dirty="0" smtClean="0"/>
              <a:t> Protocol Stack</a:t>
            </a:r>
            <a:endParaRPr lang="zh-TW" altLang="en-US" dirty="0"/>
          </a:p>
        </p:txBody>
      </p:sp>
      <p:pic>
        <p:nvPicPr>
          <p:cNvPr id="90114" name="Picture 2" descr="「mqtt coap xmpp」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95" y="1628800"/>
            <a:ext cx="7550209"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13487" y="6381328"/>
            <a:ext cx="8717024" cy="276999"/>
          </a:xfrm>
          <a:prstGeom prst="rect">
            <a:avLst/>
          </a:prstGeom>
        </p:spPr>
        <p:txBody>
          <a:bodyPr wrap="square">
            <a:spAutoFit/>
          </a:bodyPr>
          <a:lstStyle/>
          <a:p>
            <a:r>
              <a:rPr lang="en-US" altLang="zh-TW" sz="1200" dirty="0" smtClean="0"/>
              <a:t>Source: </a:t>
            </a:r>
            <a:r>
              <a:rPr lang="zh-TW" altLang="en-US" sz="1200" dirty="0" smtClean="0"/>
              <a:t>https</a:t>
            </a:r>
            <a:r>
              <a:rPr lang="zh-TW" altLang="en-US" sz="1200" dirty="0"/>
              <a:t>://www.slideshare.net/MarcoPicone/the-android-platform-in-the-era-of-internet-of-things-droidcon-italy-2014</a:t>
            </a:r>
          </a:p>
        </p:txBody>
      </p:sp>
    </p:spTree>
    <p:extLst>
      <p:ext uri="{BB962C8B-B14F-4D97-AF65-F5344CB8AC3E}">
        <p14:creationId xmlns:p14="http://schemas.microsoft.com/office/powerpoint/2010/main" val="3073233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Dispatch Value Bit Pattern</a:t>
            </a:r>
            <a:endParaRPr lang="zh-TW" altLang="en-US" dirty="0"/>
          </a:p>
        </p:txBody>
      </p:sp>
      <p:pic>
        <p:nvPicPr>
          <p:cNvPr id="4" name="圖片 3"/>
          <p:cNvPicPr>
            <a:picLocks noChangeAspect="1"/>
          </p:cNvPicPr>
          <p:nvPr/>
        </p:nvPicPr>
        <p:blipFill>
          <a:blip r:embed="rId2"/>
          <a:stretch>
            <a:fillRect/>
          </a:stretch>
        </p:blipFill>
        <p:spPr>
          <a:xfrm>
            <a:off x="971600" y="1404975"/>
            <a:ext cx="6768752" cy="4972169"/>
          </a:xfrm>
          <a:prstGeom prst="rect">
            <a:avLst/>
          </a:prstGeom>
        </p:spPr>
      </p:pic>
      <p:sp>
        <p:nvSpPr>
          <p:cNvPr id="5" name="矩形 4"/>
          <p:cNvSpPr/>
          <p:nvPr/>
        </p:nvSpPr>
        <p:spPr>
          <a:xfrm>
            <a:off x="1115616" y="2060848"/>
            <a:ext cx="64807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115616" y="4149080"/>
            <a:ext cx="64807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95582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mtClean="0"/>
              <a:t>IPv6 Header Compression</a:t>
            </a:r>
            <a:endParaRPr lang="zh-TW" alt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033463"/>
            <a:ext cx="842803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en-US" altLang="zh-TW" smtClean="0"/>
              <a:t>HC1 Compressed IPv6 Header [4944]</a:t>
            </a:r>
            <a:endParaRPr lang="zh-TW" altLang="en-US" smtClean="0"/>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017588"/>
            <a:ext cx="85137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987824" y="1484784"/>
            <a:ext cx="5760640"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83568" y="5949303"/>
            <a:ext cx="4968552" cy="287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LOWPAN_HC1 (common compressed header encoding)</a:t>
            </a:r>
            <a:endParaRPr lang="zh-TW" altLang="en-US" dirty="0"/>
          </a:p>
        </p:txBody>
      </p:sp>
      <p:sp>
        <p:nvSpPr>
          <p:cNvPr id="3" name="內容版面配置區 2"/>
          <p:cNvSpPr>
            <a:spLocks noGrp="1"/>
          </p:cNvSpPr>
          <p:nvPr>
            <p:ph idx="1"/>
          </p:nvPr>
        </p:nvSpPr>
        <p:spPr/>
        <p:txBody>
          <a:bodyPr/>
          <a:lstStyle/>
          <a:p>
            <a:r>
              <a:rPr lang="en-US" altLang="zh-TW" dirty="0"/>
              <a:t> The address fields encoded by "HC1 encoding" are interpreted </a:t>
            </a:r>
            <a:r>
              <a:rPr lang="en-US" altLang="zh-TW" dirty="0" smtClean="0"/>
              <a:t>as follows</a:t>
            </a:r>
            <a:r>
              <a:rPr lang="en-US" altLang="zh-TW" dirty="0"/>
              <a:t>:</a:t>
            </a:r>
          </a:p>
          <a:p>
            <a:pPr lvl="1"/>
            <a:r>
              <a:rPr lang="en-US" altLang="zh-TW" dirty="0" smtClean="0"/>
              <a:t>Source/Destination Prefix compression</a:t>
            </a:r>
          </a:p>
          <a:p>
            <a:pPr lvl="2"/>
            <a:r>
              <a:rPr lang="en-US" altLang="zh-TW" dirty="0" smtClean="0"/>
              <a:t>PI(0):  </a:t>
            </a:r>
            <a:r>
              <a:rPr lang="en-US" altLang="zh-TW" dirty="0"/>
              <a:t>Prefix carried in-line (Section 10.3.1).</a:t>
            </a:r>
          </a:p>
          <a:p>
            <a:pPr lvl="2"/>
            <a:r>
              <a:rPr lang="en-US" altLang="zh-TW" dirty="0" smtClean="0"/>
              <a:t>PC(1):  </a:t>
            </a:r>
            <a:r>
              <a:rPr lang="en-US" altLang="zh-TW" dirty="0"/>
              <a:t>Prefix compressed (link-local prefix assumed).</a:t>
            </a:r>
          </a:p>
          <a:p>
            <a:pPr lvl="1"/>
            <a:r>
              <a:rPr lang="en-US" altLang="zh-TW" dirty="0"/>
              <a:t>Source/Destination </a:t>
            </a:r>
            <a:r>
              <a:rPr lang="en-US" altLang="zh-TW" dirty="0" smtClean="0"/>
              <a:t>Interface ID compression</a:t>
            </a:r>
          </a:p>
          <a:p>
            <a:pPr lvl="2"/>
            <a:r>
              <a:rPr lang="en-US" altLang="zh-TW" dirty="0" smtClean="0"/>
              <a:t>II(0):  </a:t>
            </a:r>
            <a:r>
              <a:rPr lang="en-US" altLang="zh-TW" dirty="0"/>
              <a:t>Interface identifier carried in-line (Section 10.3.1).</a:t>
            </a:r>
          </a:p>
          <a:p>
            <a:pPr lvl="2"/>
            <a:r>
              <a:rPr lang="en-US" altLang="zh-TW" dirty="0" smtClean="0"/>
              <a:t>IC(1):  </a:t>
            </a:r>
            <a:r>
              <a:rPr lang="en-US" altLang="zh-TW" dirty="0"/>
              <a:t>Interface identifier elided (derivable from the </a:t>
            </a:r>
            <a:r>
              <a:rPr lang="en-US" altLang="zh-TW" dirty="0" smtClean="0"/>
              <a:t>corresponding </a:t>
            </a:r>
            <a:r>
              <a:rPr lang="en-US" altLang="zh-TW" dirty="0"/>
              <a:t>link-layer address).</a:t>
            </a:r>
            <a:endParaRPr lang="zh-TW" altLang="en-US" dirty="0"/>
          </a:p>
        </p:txBody>
      </p:sp>
    </p:spTree>
    <p:extLst>
      <p:ext uri="{BB962C8B-B14F-4D97-AF65-F5344CB8AC3E}">
        <p14:creationId xmlns:p14="http://schemas.microsoft.com/office/powerpoint/2010/main" val="4163123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smtClean="0"/>
              <a:t>6LoWPAN – Compressed / UDP or ICMP</a:t>
            </a:r>
            <a:endParaRPr lang="zh-TW" alt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728788"/>
            <a:ext cx="8342313"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矩形 3"/>
          <p:cNvSpPr>
            <a:spLocks noChangeArrowheads="1"/>
          </p:cNvSpPr>
          <p:nvPr/>
        </p:nvSpPr>
        <p:spPr bwMode="auto">
          <a:xfrm>
            <a:off x="468313" y="50133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ea typeface="新細明體" panose="02020500000000000000" pitchFamily="18" charset="-120"/>
              </a:rPr>
              <a:t>ICMP: 8-byte header (uncompressed)</a:t>
            </a:r>
            <a:endParaRPr lang="zh-TW" altLang="en-US" sz="1800">
              <a:ea typeface="新細明體" panose="02020500000000000000" pitchFamily="18" charset="-120"/>
            </a:endParaRPr>
          </a:p>
        </p:txBody>
      </p:sp>
      <p:sp>
        <p:nvSpPr>
          <p:cNvPr id="35845" name="矩形 5"/>
          <p:cNvSpPr>
            <a:spLocks noChangeArrowheads="1"/>
          </p:cNvSpPr>
          <p:nvPr/>
        </p:nvSpPr>
        <p:spPr bwMode="auto">
          <a:xfrm>
            <a:off x="5508625" y="4149725"/>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HC2  bit  is  not set</a:t>
            </a:r>
            <a:endParaRPr lang="zh-TW" altLang="en-US" sz="1800">
              <a:solidFill>
                <a:srgbClr val="FF0000"/>
              </a:solidFill>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mtClean="0"/>
              <a:t>L4 – UDP/ICMP Headers (8 bytes)</a:t>
            </a:r>
            <a:endParaRPr lang="zh-TW" alt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352550"/>
            <a:ext cx="75326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mtClean="0"/>
              <a:t>6LoWPAN – Compressed / </a:t>
            </a:r>
            <a:br>
              <a:rPr lang="en-US" altLang="zh-TW" smtClean="0"/>
            </a:br>
            <a:r>
              <a:rPr lang="en-US" altLang="zh-TW" smtClean="0"/>
              <a:t>Compressed UDP</a:t>
            </a:r>
            <a:endParaRPr lang="zh-TW" altLang="en-US" smtClean="0"/>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213100"/>
            <a:ext cx="67611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89138"/>
            <a:ext cx="2325687"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矩形 3"/>
          <p:cNvSpPr>
            <a:spLocks noChangeArrowheads="1"/>
          </p:cNvSpPr>
          <p:nvPr/>
        </p:nvSpPr>
        <p:spPr bwMode="auto">
          <a:xfrm>
            <a:off x="611188" y="4724400"/>
            <a:ext cx="82819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ea typeface="新細明體" panose="02020500000000000000" pitchFamily="18" charset="-120"/>
              </a:rPr>
              <a:t>6LoWPAN introduces a range of well-known ports (61616 – 61631). </a:t>
            </a:r>
          </a:p>
          <a:p>
            <a:pPr eaLnBrk="1" hangingPunct="1">
              <a:spcBef>
                <a:spcPct val="0"/>
              </a:spcBef>
              <a:buClrTx/>
              <a:buSzTx/>
              <a:buFontTx/>
              <a:buNone/>
            </a:pPr>
            <a:r>
              <a:rPr lang="en-US" altLang="zh-TW" sz="1800">
                <a:ea typeface="新細明體" panose="02020500000000000000" pitchFamily="18" charset="-120"/>
              </a:rPr>
              <a:t>When ports fall in the well-known range, the upper 12 bits may  be  elided. </a:t>
            </a:r>
          </a:p>
          <a:p>
            <a:pPr eaLnBrk="1" hangingPunct="1">
              <a:spcBef>
                <a:spcPct val="0"/>
              </a:spcBef>
              <a:buClrTx/>
              <a:buSzTx/>
              <a:buFontTx/>
              <a:buNone/>
            </a:pPr>
            <a:r>
              <a:rPr lang="en-US" altLang="zh-TW" sz="1800">
                <a:ea typeface="新細明體" panose="02020500000000000000" pitchFamily="18" charset="-120"/>
              </a:rPr>
              <a:t>HC2 also allows elision of the UDP Length, as it can be  derived  from  the  IPv6  Payload  Length  field. </a:t>
            </a:r>
            <a:endParaRPr lang="zh-TW" altLang="en-US" sz="1800">
              <a:ea typeface="新細明體" panose="02020500000000000000" pitchFamily="18" charset="-120"/>
            </a:endParaRPr>
          </a:p>
        </p:txBody>
      </p:sp>
      <p:sp>
        <p:nvSpPr>
          <p:cNvPr id="37894" name="矩形 7"/>
          <p:cNvSpPr>
            <a:spLocks noChangeArrowheads="1"/>
          </p:cNvSpPr>
          <p:nvPr/>
        </p:nvSpPr>
        <p:spPr bwMode="auto">
          <a:xfrm>
            <a:off x="1558133" y="2930040"/>
            <a:ext cx="174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dirty="0">
                <a:solidFill>
                  <a:srgbClr val="FF0000"/>
                </a:solidFill>
                <a:ea typeface="新細明體" panose="02020500000000000000" pitchFamily="18" charset="-120"/>
              </a:rPr>
              <a:t>HC2  bit  is  set</a:t>
            </a:r>
            <a:endParaRPr lang="zh-TW" altLang="en-US" sz="1800" dirty="0">
              <a:solidFill>
                <a:srgbClr val="FF0000"/>
              </a:solidFill>
              <a:ea typeface="新細明體" panose="02020500000000000000" pitchFamily="18" charset="-120"/>
            </a:endParaRPr>
          </a:p>
        </p:txBody>
      </p:sp>
      <p:sp>
        <p:nvSpPr>
          <p:cNvPr id="37895" name="文字方塊 5"/>
          <p:cNvSpPr txBox="1">
            <a:spLocks noChangeArrowheads="1"/>
          </p:cNvSpPr>
          <p:nvPr/>
        </p:nvSpPr>
        <p:spPr bwMode="auto">
          <a:xfrm>
            <a:off x="3370263" y="21336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ea typeface="新細明體" panose="02020500000000000000" pitchFamily="18" charset="-120"/>
              </a:rPr>
              <a:t>IP: 3 bytes </a:t>
            </a:r>
          </a:p>
          <a:p>
            <a:pPr eaLnBrk="1" hangingPunct="1">
              <a:spcBef>
                <a:spcPct val="0"/>
              </a:spcBef>
              <a:buClrTx/>
              <a:buSzTx/>
              <a:buFontTx/>
              <a:buNone/>
            </a:pPr>
            <a:r>
              <a:rPr lang="en-US" altLang="zh-TW" sz="1800">
                <a:ea typeface="新細明體" panose="02020500000000000000" pitchFamily="18" charset="-120"/>
              </a:rPr>
              <a:t>UDP: 4 bytes (compressed indicator, ports, checksum)</a:t>
            </a:r>
            <a:endParaRPr lang="zh-TW" altLang="en-US" sz="1800">
              <a:ea typeface="新細明體" panose="02020500000000000000" pitchFamily="18" charset="-120"/>
            </a:endParaRPr>
          </a:p>
        </p:txBody>
      </p:sp>
      <p:sp>
        <p:nvSpPr>
          <p:cNvPr id="8" name="矩形 7"/>
          <p:cNvSpPr>
            <a:spLocks noChangeArrowheads="1"/>
          </p:cNvSpPr>
          <p:nvPr/>
        </p:nvSpPr>
        <p:spPr bwMode="auto">
          <a:xfrm>
            <a:off x="1979712" y="4247118"/>
            <a:ext cx="1813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dirty="0" smtClean="0">
                <a:solidFill>
                  <a:srgbClr val="FF0000"/>
                </a:solidFill>
                <a:ea typeface="新細明體" panose="02020500000000000000" pitchFamily="18" charset="-120"/>
              </a:rPr>
              <a:t>HC2 (HC_UDP)</a:t>
            </a:r>
            <a:endParaRPr lang="zh-TW" altLang="en-US" sz="1800" dirty="0">
              <a:solidFill>
                <a:srgbClr val="FF0000"/>
              </a:solidFill>
              <a:ea typeface="新細明體" panose="02020500000000000000" pitchFamily="18" charset="-120"/>
            </a:endParaRPr>
          </a:p>
        </p:txBody>
      </p:sp>
      <p:cxnSp>
        <p:nvCxnSpPr>
          <p:cNvPr id="3" name="直線單箭頭接點 2"/>
          <p:cNvCxnSpPr/>
          <p:nvPr/>
        </p:nvCxnSpPr>
        <p:spPr>
          <a:xfrm flipV="1">
            <a:off x="1187624" y="2851119"/>
            <a:ext cx="144190" cy="1719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1187624" y="3037297"/>
            <a:ext cx="400386" cy="194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7813"/>
            <a:ext cx="8362950" cy="1139825"/>
          </a:xfrm>
        </p:spPr>
        <p:txBody>
          <a:bodyPr/>
          <a:lstStyle/>
          <a:p>
            <a:r>
              <a:rPr lang="en-US" altLang="zh-TW" sz="4000" smtClean="0"/>
              <a:t>6LoWPAN IPv6/UDP Compression Examples</a:t>
            </a:r>
            <a:endParaRPr lang="zh-TW" altLang="en-US" sz="4000" smtClean="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68475"/>
            <a:ext cx="6731000" cy="396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6262597" y="2996952"/>
            <a:ext cx="2194832" cy="338554"/>
          </a:xfrm>
          <a:prstGeom prst="rect">
            <a:avLst/>
          </a:prstGeom>
          <a:noFill/>
        </p:spPr>
        <p:txBody>
          <a:bodyPr wrap="none" rtlCol="0">
            <a:spAutoFit/>
          </a:bodyPr>
          <a:lstStyle/>
          <a:p>
            <a:r>
              <a:rPr lang="en-US" altLang="zh-TW" sz="1600" dirty="0" smtClean="0"/>
              <a:t>(link local -&gt; link local)</a:t>
            </a:r>
            <a:endParaRPr lang="zh-TW" altLang="en-US" sz="1600" dirty="0"/>
          </a:p>
        </p:txBody>
      </p:sp>
      <p:sp>
        <p:nvSpPr>
          <p:cNvPr id="5" name="文字方塊 4"/>
          <p:cNvSpPr txBox="1"/>
          <p:nvPr/>
        </p:nvSpPr>
        <p:spPr>
          <a:xfrm>
            <a:off x="6012160" y="3933056"/>
            <a:ext cx="2698175" cy="338554"/>
          </a:xfrm>
          <a:prstGeom prst="rect">
            <a:avLst/>
          </a:prstGeom>
          <a:noFill/>
        </p:spPr>
        <p:txBody>
          <a:bodyPr wrap="none" rtlCol="0">
            <a:spAutoFit/>
          </a:bodyPr>
          <a:lstStyle/>
          <a:p>
            <a:r>
              <a:rPr lang="en-US" altLang="zh-TW" sz="1600" dirty="0" smtClean="0"/>
              <a:t>(link local -&gt; local multicast)</a:t>
            </a:r>
            <a:endParaRPr lang="zh-TW" altLang="en-US" sz="1600" dirty="0"/>
          </a:p>
        </p:txBody>
      </p:sp>
      <p:sp>
        <p:nvSpPr>
          <p:cNvPr id="6" name="文字方塊 5"/>
          <p:cNvSpPr txBox="1"/>
          <p:nvPr/>
        </p:nvSpPr>
        <p:spPr>
          <a:xfrm>
            <a:off x="5796136" y="5744746"/>
            <a:ext cx="2444900" cy="338554"/>
          </a:xfrm>
          <a:prstGeom prst="rect">
            <a:avLst/>
          </a:prstGeom>
          <a:noFill/>
        </p:spPr>
        <p:txBody>
          <a:bodyPr wrap="none" rtlCol="0">
            <a:spAutoFit/>
          </a:bodyPr>
          <a:lstStyle/>
          <a:p>
            <a:r>
              <a:rPr lang="en-US" altLang="zh-TW" sz="1600" dirty="0" smtClean="0"/>
              <a:t>(link global -&gt; link global)</a:t>
            </a:r>
            <a:endParaRPr lang="zh-TW" altLang="en-US"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r>
              <a:rPr lang="en-US" altLang="zh-TW" smtClean="0"/>
              <a:t>6LoWPAN – Compressed / TCP</a:t>
            </a:r>
            <a:endParaRPr lang="zh-TW" altLang="en-US" smtClean="0"/>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785938"/>
            <a:ext cx="8313737"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mtClean="0"/>
              <a:t>TCP Header</a:t>
            </a:r>
            <a:endParaRPr lang="zh-TW" altLang="en-US" smtClean="0"/>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490663"/>
            <a:ext cx="8361363"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IoT</a:t>
            </a:r>
            <a:r>
              <a:rPr lang="en-US" altLang="zh-TW" dirty="0" smtClean="0"/>
              <a:t> vs. Internet Protocol Stack</a:t>
            </a:r>
            <a:endParaRPr lang="zh-TW" altLang="en-US" dirty="0"/>
          </a:p>
        </p:txBody>
      </p:sp>
      <p:sp>
        <p:nvSpPr>
          <p:cNvPr id="3" name="矩形 2"/>
          <p:cNvSpPr/>
          <p:nvPr/>
        </p:nvSpPr>
        <p:spPr>
          <a:xfrm>
            <a:off x="457200" y="6381328"/>
            <a:ext cx="8686800" cy="307777"/>
          </a:xfrm>
          <a:prstGeom prst="rect">
            <a:avLst/>
          </a:prstGeom>
        </p:spPr>
        <p:txBody>
          <a:bodyPr wrap="square">
            <a:spAutoFit/>
          </a:bodyPr>
          <a:lstStyle/>
          <a:p>
            <a:r>
              <a:rPr lang="en-US" altLang="zh-TW" sz="1400" dirty="0" smtClean="0"/>
              <a:t>Source </a:t>
            </a:r>
            <a:r>
              <a:rPr lang="zh-TW" altLang="en-US" sz="1400" dirty="0" smtClean="0"/>
              <a:t>https</a:t>
            </a:r>
            <a:r>
              <a:rPr lang="zh-TW" altLang="en-US" sz="1400" dirty="0"/>
              <a:t>://www.linkedin.com/pulse/emerging-open-standard-protocol-stack-iot-aniruddha-chakrabarti</a:t>
            </a:r>
          </a:p>
        </p:txBody>
      </p:sp>
      <p:pic>
        <p:nvPicPr>
          <p:cNvPr id="83970" name="Picture 2" descr="https://media.licdn.com/mpr/mpr/shrinknp_800_800/AAEAAQAAAAAAAASIAAAAJDdkOTdjYjIyLTExZjYtNDdiNC1hNTI0LTljYjA1ODQ4ODE5Y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268760"/>
            <a:ext cx="7646317"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789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en-US" altLang="zh-TW" smtClean="0"/>
              <a:t>LOWPAN_IPHC, NHC [RFC 6282]</a:t>
            </a:r>
            <a:endParaRPr lang="zh-TW" altLang="en-US" smtClean="0"/>
          </a:p>
        </p:txBody>
      </p:sp>
      <p:sp>
        <p:nvSpPr>
          <p:cNvPr id="41987" name="內容版面配置區 2"/>
          <p:cNvSpPr>
            <a:spLocks noGrp="1"/>
          </p:cNvSpPr>
          <p:nvPr>
            <p:ph idx="1"/>
          </p:nvPr>
        </p:nvSpPr>
        <p:spPr>
          <a:xfrm>
            <a:off x="457200" y="1196975"/>
            <a:ext cx="8229600" cy="4933950"/>
          </a:xfrm>
        </p:spPr>
        <p:txBody>
          <a:bodyPr/>
          <a:lstStyle/>
          <a:p>
            <a:r>
              <a:rPr lang="en-US" altLang="zh-TW" smtClean="0"/>
              <a:t>Common case assumption</a:t>
            </a:r>
          </a:p>
          <a:p>
            <a:pPr lvl="1"/>
            <a:r>
              <a:rPr lang="en-US" altLang="zh-TW" smtClean="0"/>
              <a:t>Version is 6</a:t>
            </a:r>
          </a:p>
          <a:p>
            <a:pPr lvl="1"/>
            <a:r>
              <a:rPr lang="en-US" altLang="zh-TW" smtClean="0"/>
              <a:t>Traffic Class and Flow Label are both zero </a:t>
            </a:r>
          </a:p>
          <a:p>
            <a:pPr lvl="1"/>
            <a:r>
              <a:rPr lang="en-US" altLang="zh-TW" smtClean="0"/>
              <a:t>Payload Length can be inferred from lower layers </a:t>
            </a:r>
          </a:p>
          <a:p>
            <a:pPr lvl="1"/>
            <a:r>
              <a:rPr lang="en-US" altLang="zh-TW" smtClean="0"/>
              <a:t>Hop Limit will be set to a well-known value</a:t>
            </a:r>
          </a:p>
          <a:p>
            <a:pPr lvl="1"/>
            <a:r>
              <a:rPr lang="en-US" altLang="zh-TW" smtClean="0"/>
              <a:t>Source addresses is formed using the link-local    prefix or a small set of routable prefixes </a:t>
            </a:r>
          </a:p>
          <a:p>
            <a:pPr lvl="1"/>
            <a:r>
              <a:rPr lang="en-US" altLang="zh-TW" smtClean="0"/>
              <a:t>Addresses assigned to 6LoWPAN interfaces are formed with an IID derived directly from either the 64-bit extended or the 16-bit short IEEE 802.15.4 addresses.</a:t>
            </a:r>
            <a:endParaRPr lang="zh-TW"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en-US" altLang="zh-TW" smtClean="0"/>
              <a:t> 6LoWPAN Improved IPv6 Header Compression [RFC 6282]</a:t>
            </a:r>
            <a:endParaRPr lang="zh-TW" altLang="en-US" smtClean="0"/>
          </a:p>
        </p:txBody>
      </p:sp>
      <p:sp>
        <p:nvSpPr>
          <p:cNvPr id="43011" name="內容版面配置區 2"/>
          <p:cNvSpPr>
            <a:spLocks noGrp="1"/>
          </p:cNvSpPr>
          <p:nvPr>
            <p:ph idx="1"/>
          </p:nvPr>
        </p:nvSpPr>
        <p:spPr>
          <a:xfrm>
            <a:off x="468313" y="2852738"/>
            <a:ext cx="8229600" cy="3206750"/>
          </a:xfrm>
        </p:spPr>
        <p:txBody>
          <a:bodyPr/>
          <a:lstStyle/>
          <a:p>
            <a:r>
              <a:rPr lang="en-US" altLang="zh-TW" sz="2000" dirty="0" smtClean="0"/>
              <a:t> IPHC</a:t>
            </a:r>
          </a:p>
          <a:p>
            <a:pPr lvl="1"/>
            <a:r>
              <a:rPr lang="en-US" altLang="zh-TW" sz="1800" dirty="0" smtClean="0"/>
              <a:t>TF: Traffic  Class  and  Flow  Label  to  be  individually  compressed</a:t>
            </a:r>
          </a:p>
          <a:p>
            <a:pPr lvl="2"/>
            <a:r>
              <a:rPr lang="en-US" altLang="zh-TW" sz="1400" dirty="0" smtClean="0"/>
              <a:t>2-bit Explicit Congestion Notification (ECN) and 6-bit Differentiated Services Code Point (DSCP)</a:t>
            </a:r>
          </a:p>
          <a:p>
            <a:pPr lvl="2"/>
            <a:r>
              <a:rPr lang="en-US" altLang="zh-TW" sz="1400" dirty="0" smtClean="0"/>
              <a:t>00:  ECN + DSCP + 4-bit Pad + Flow Label (4 bytes)</a:t>
            </a:r>
          </a:p>
          <a:p>
            <a:pPr lvl="2"/>
            <a:r>
              <a:rPr lang="en-US" altLang="zh-TW" sz="1400" dirty="0" smtClean="0"/>
              <a:t>01:  ECN + 2-bit Pad + Flow Label (3 bytes), </a:t>
            </a:r>
            <a:r>
              <a:rPr lang="en-US" altLang="zh-TW" sz="1400" dirty="0" smtClean="0">
                <a:solidFill>
                  <a:srgbClr val="FF0000"/>
                </a:solidFill>
              </a:rPr>
              <a:t>DSCP is elided</a:t>
            </a:r>
            <a:r>
              <a:rPr lang="en-US" altLang="zh-TW" sz="1400" dirty="0" smtClean="0"/>
              <a:t>.</a:t>
            </a:r>
          </a:p>
          <a:p>
            <a:pPr lvl="2"/>
            <a:r>
              <a:rPr lang="en-US" altLang="zh-TW" sz="1400" dirty="0" smtClean="0"/>
              <a:t>10:  ECN + DSCP (1 byte), </a:t>
            </a:r>
            <a:r>
              <a:rPr lang="en-US" altLang="zh-TW" sz="1400" dirty="0" smtClean="0">
                <a:solidFill>
                  <a:srgbClr val="FF0000"/>
                </a:solidFill>
              </a:rPr>
              <a:t>Flow Label is elided</a:t>
            </a:r>
            <a:r>
              <a:rPr lang="en-US" altLang="zh-TW" sz="1400" dirty="0" smtClean="0"/>
              <a:t>.</a:t>
            </a:r>
          </a:p>
          <a:p>
            <a:pPr lvl="2"/>
            <a:r>
              <a:rPr lang="en-US" altLang="zh-TW" sz="1400" dirty="0" smtClean="0">
                <a:solidFill>
                  <a:srgbClr val="FF0000"/>
                </a:solidFill>
              </a:rPr>
              <a:t>11:  Traffic Class and Flow Label are elided</a:t>
            </a:r>
            <a:r>
              <a:rPr lang="en-US" altLang="zh-TW" sz="1400" dirty="0" smtClean="0"/>
              <a:t>.  </a:t>
            </a:r>
          </a:p>
          <a:p>
            <a:pPr lvl="1"/>
            <a:r>
              <a:rPr lang="en-US" altLang="zh-TW" sz="1800" dirty="0" smtClean="0"/>
              <a:t>NH: Next Header</a:t>
            </a:r>
          </a:p>
          <a:p>
            <a:pPr lvl="2"/>
            <a:r>
              <a:rPr lang="en-US" altLang="zh-TW" sz="1400" dirty="0" smtClean="0"/>
              <a:t>0: Full 8 bits for Next Header are carried in-line.</a:t>
            </a:r>
          </a:p>
          <a:p>
            <a:pPr lvl="2"/>
            <a:r>
              <a:rPr lang="en-US" altLang="zh-TW" sz="1400" dirty="0" smtClean="0"/>
              <a:t>1: The Next Header field is compressed and the next header is encoded using </a:t>
            </a:r>
            <a:r>
              <a:rPr lang="en-US" altLang="zh-TW" sz="1400" dirty="0" smtClean="0">
                <a:solidFill>
                  <a:srgbClr val="FF0000"/>
                </a:solidFill>
              </a:rPr>
              <a:t>LOWPAN_NHC</a:t>
            </a: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752316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smtClean="0"/>
              <a:t> 6LoWPAN Improved IPv6 Header Compression [RFC 6282]</a:t>
            </a:r>
            <a:endParaRPr lang="zh-TW" altLang="en-US" smtClean="0"/>
          </a:p>
        </p:txBody>
      </p:sp>
      <p:sp>
        <p:nvSpPr>
          <p:cNvPr id="44035" name="內容版面配置區 2"/>
          <p:cNvSpPr>
            <a:spLocks noGrp="1"/>
          </p:cNvSpPr>
          <p:nvPr>
            <p:ph idx="1"/>
          </p:nvPr>
        </p:nvSpPr>
        <p:spPr>
          <a:xfrm>
            <a:off x="468313" y="2852738"/>
            <a:ext cx="8229600" cy="3206750"/>
          </a:xfrm>
        </p:spPr>
        <p:txBody>
          <a:bodyPr/>
          <a:lstStyle/>
          <a:p>
            <a:r>
              <a:rPr lang="en-US" altLang="zh-TW" sz="2000" dirty="0" smtClean="0"/>
              <a:t> IPHC</a:t>
            </a:r>
          </a:p>
          <a:p>
            <a:pPr lvl="1"/>
            <a:r>
              <a:rPr lang="en-US" altLang="zh-TW" sz="1800" dirty="0" smtClean="0"/>
              <a:t>HLIM: Hop  Limit compression when common values </a:t>
            </a:r>
          </a:p>
          <a:p>
            <a:pPr lvl="2"/>
            <a:r>
              <a:rPr lang="en-US" altLang="zh-TW" sz="1400" dirty="0" smtClean="0"/>
              <a:t>00:  The Hop Limit field is carried in-line.</a:t>
            </a:r>
          </a:p>
          <a:p>
            <a:pPr lvl="2"/>
            <a:r>
              <a:rPr lang="en-US" altLang="zh-TW" sz="1400" dirty="0" smtClean="0">
                <a:solidFill>
                  <a:srgbClr val="FF0000"/>
                </a:solidFill>
              </a:rPr>
              <a:t>01:  The Hop Limit field is compressed and the hop limit is 1.</a:t>
            </a:r>
          </a:p>
          <a:p>
            <a:pPr lvl="2"/>
            <a:r>
              <a:rPr lang="en-US" altLang="zh-TW" sz="1400" dirty="0" smtClean="0">
                <a:solidFill>
                  <a:srgbClr val="FF0000"/>
                </a:solidFill>
              </a:rPr>
              <a:t>10:  The Hop Limit field is compressed and the hop limit is 64.</a:t>
            </a:r>
          </a:p>
          <a:p>
            <a:pPr lvl="2"/>
            <a:r>
              <a:rPr lang="en-US" altLang="zh-TW" sz="1400" dirty="0" smtClean="0">
                <a:solidFill>
                  <a:srgbClr val="FF0000"/>
                </a:solidFill>
              </a:rPr>
              <a:t>11:  The Hop Limit field is compressed and the hop limit is 255.</a:t>
            </a:r>
          </a:p>
          <a:p>
            <a:pPr lvl="1"/>
            <a:r>
              <a:rPr lang="en-US" altLang="zh-TW" sz="1800" dirty="0" smtClean="0"/>
              <a:t>Context  Identifier(CID): Makes use of </a:t>
            </a:r>
            <a:r>
              <a:rPr lang="en-US" altLang="zh-TW" sz="1800" dirty="0" smtClean="0">
                <a:solidFill>
                  <a:srgbClr val="FF0000"/>
                </a:solidFill>
              </a:rPr>
              <a:t>shared-context</a:t>
            </a:r>
            <a:r>
              <a:rPr lang="en-US" altLang="zh-TW" sz="1800" dirty="0" smtClean="0"/>
              <a:t> </a:t>
            </a:r>
            <a:r>
              <a:rPr lang="en-US" altLang="zh-TW" sz="1800" dirty="0" smtClean="0">
                <a:solidFill>
                  <a:srgbClr val="FF0000"/>
                </a:solidFill>
              </a:rPr>
              <a:t>to elide the prefix </a:t>
            </a:r>
            <a:r>
              <a:rPr lang="en-US" altLang="zh-TW" sz="1800" dirty="0" smtClean="0"/>
              <a:t>from IPv6 addresses (two additional 4-bit fields)</a:t>
            </a:r>
          </a:p>
          <a:p>
            <a:pPr lvl="2"/>
            <a:r>
              <a:rPr lang="en-US" altLang="zh-TW" sz="1400" dirty="0" smtClean="0"/>
              <a:t>0: No additional 8-bit Context Identifier Extension is used (either Source Address Compression (SAC) or Destination Address Compression (DAC)).</a:t>
            </a:r>
          </a:p>
          <a:p>
            <a:pPr lvl="2"/>
            <a:r>
              <a:rPr lang="en-US" altLang="zh-TW" sz="1400" dirty="0" smtClean="0">
                <a:solidFill>
                  <a:srgbClr val="FF0000"/>
                </a:solidFill>
              </a:rPr>
              <a:t>1: An additional 8-bit Context Identifier Extension field immediately follows the Destination Address Mode (DAM) field</a:t>
            </a:r>
            <a:r>
              <a:rPr lang="en-US" altLang="zh-TW" sz="1400" dirty="0" smtClean="0"/>
              <a:t>.</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752316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p:cNvPicPr>
            <a:picLocks noChangeAspect="1"/>
          </p:cNvPicPr>
          <p:nvPr/>
        </p:nvPicPr>
        <p:blipFill>
          <a:blip r:embed="rId3"/>
          <a:stretch>
            <a:fillRect/>
          </a:stretch>
        </p:blipFill>
        <p:spPr>
          <a:xfrm>
            <a:off x="6545487" y="5877272"/>
            <a:ext cx="2563017" cy="94900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en-US" altLang="zh-TW" smtClean="0"/>
              <a:t> 6LoWPAN Improved IPv6 Header Compression [RFC 6282]</a:t>
            </a:r>
            <a:endParaRPr lang="zh-TW" altLang="en-US" smtClean="0"/>
          </a:p>
        </p:txBody>
      </p:sp>
      <p:sp>
        <p:nvSpPr>
          <p:cNvPr id="45059" name="內容版面配置區 2"/>
          <p:cNvSpPr>
            <a:spLocks noGrp="1"/>
          </p:cNvSpPr>
          <p:nvPr>
            <p:ph idx="1"/>
          </p:nvPr>
        </p:nvSpPr>
        <p:spPr>
          <a:xfrm>
            <a:off x="468313" y="2852738"/>
            <a:ext cx="8229600" cy="3206750"/>
          </a:xfrm>
        </p:spPr>
        <p:txBody>
          <a:bodyPr/>
          <a:lstStyle/>
          <a:p>
            <a:r>
              <a:rPr lang="en-US" altLang="zh-TW" sz="2000" dirty="0" smtClean="0"/>
              <a:t> IPHC</a:t>
            </a:r>
          </a:p>
          <a:p>
            <a:pPr lvl="1"/>
            <a:r>
              <a:rPr lang="en-US" altLang="zh-TW" sz="1800" dirty="0" smtClean="0"/>
              <a:t>Source Address Compression (SAC) indicates whether stateless compression is used</a:t>
            </a:r>
          </a:p>
          <a:p>
            <a:pPr lvl="2"/>
            <a:r>
              <a:rPr lang="en-US" altLang="zh-TW" sz="1400" dirty="0" smtClean="0"/>
              <a:t>0: Source address compression uses stateless compression.</a:t>
            </a:r>
          </a:p>
          <a:p>
            <a:pPr lvl="2"/>
            <a:r>
              <a:rPr lang="en-US" altLang="zh-TW" sz="1400" dirty="0" smtClean="0">
                <a:solidFill>
                  <a:srgbClr val="FF0000"/>
                </a:solidFill>
              </a:rPr>
              <a:t>1: Source address compression uses </a:t>
            </a:r>
            <a:r>
              <a:rPr lang="en-US" altLang="zh-TW" sz="1400" dirty="0" err="1" smtClean="0">
                <a:solidFill>
                  <a:srgbClr val="FF0000"/>
                </a:solidFill>
              </a:rPr>
              <a:t>stateful</a:t>
            </a:r>
            <a:r>
              <a:rPr lang="en-US" altLang="zh-TW" sz="1400" dirty="0" smtClean="0">
                <a:solidFill>
                  <a:srgbClr val="FF0000"/>
                </a:solidFill>
              </a:rPr>
              <a:t>, context-based compression</a:t>
            </a:r>
            <a:r>
              <a:rPr lang="en-US" altLang="zh-TW" sz="1400" dirty="0" smtClean="0"/>
              <a:t>.</a:t>
            </a:r>
          </a:p>
          <a:p>
            <a:pPr lvl="1"/>
            <a:r>
              <a:rPr lang="en-US" altLang="zh-TW" sz="1800" dirty="0" smtClean="0"/>
              <a:t> Source  Address  Mode  (SAM)  indicates whether the full Source Address is carried inline, upper 16 or 64-bits are elided, or the full  Source  Address  is  elided.</a:t>
            </a:r>
          </a:p>
          <a:p>
            <a:pPr lvl="2"/>
            <a:r>
              <a:rPr lang="en-US" altLang="zh-TW" sz="1400" dirty="0" smtClean="0">
                <a:solidFill>
                  <a:srgbClr val="FF0000"/>
                </a:solidFill>
              </a:rPr>
              <a:t>If SAC=0:</a:t>
            </a:r>
          </a:p>
          <a:p>
            <a:pPr lvl="3"/>
            <a:r>
              <a:rPr lang="en-US" altLang="zh-TW" sz="1200" dirty="0" smtClean="0"/>
              <a:t>00:  128 bits</a:t>
            </a:r>
          </a:p>
          <a:p>
            <a:pPr lvl="3"/>
            <a:r>
              <a:rPr lang="en-US" altLang="zh-TW" sz="1200" dirty="0" smtClean="0"/>
              <a:t>01:  64 bits (network prefix elided, use link-local prefix)</a:t>
            </a:r>
          </a:p>
          <a:p>
            <a:pPr lvl="3"/>
            <a:r>
              <a:rPr lang="en-US" altLang="zh-TW" sz="1200" dirty="0" smtClean="0"/>
              <a:t>10:  16 bits (first 112 bits elided); 0000:00ff:fe00:</a:t>
            </a:r>
            <a:r>
              <a:rPr lang="en-US" altLang="zh-TW" sz="1200" dirty="0" smtClean="0">
                <a:solidFill>
                  <a:srgbClr val="FF0000"/>
                </a:solidFill>
              </a:rPr>
              <a:t>XXXX</a:t>
            </a:r>
          </a:p>
          <a:p>
            <a:pPr lvl="3"/>
            <a:r>
              <a:rPr lang="en-US" altLang="zh-TW" sz="1200" dirty="0" smtClean="0"/>
              <a:t>11:  0 bits.</a:t>
            </a: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752316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文字方塊 1"/>
          <p:cNvSpPr txBox="1">
            <a:spLocks noChangeArrowheads="1"/>
          </p:cNvSpPr>
          <p:nvPr/>
        </p:nvSpPr>
        <p:spPr bwMode="auto">
          <a:xfrm>
            <a:off x="5856288" y="5899150"/>
            <a:ext cx="2111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600">
                <a:ea typeface="新細明體" panose="02020500000000000000" pitchFamily="18" charset="-120"/>
              </a:rPr>
              <a:t>Zigbee short address</a:t>
            </a:r>
            <a:endParaRPr lang="zh-TW" altLang="en-US" sz="160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en-US" altLang="zh-TW" smtClean="0"/>
              <a:t> 6LoWPAN Improved IPv6 Header Compression [RFC 6282]</a:t>
            </a:r>
            <a:endParaRPr lang="zh-TW" altLang="en-US" smtClean="0"/>
          </a:p>
        </p:txBody>
      </p:sp>
      <p:sp>
        <p:nvSpPr>
          <p:cNvPr id="46083" name="內容版面配置區 2"/>
          <p:cNvSpPr>
            <a:spLocks noGrp="1"/>
          </p:cNvSpPr>
          <p:nvPr>
            <p:ph idx="1"/>
          </p:nvPr>
        </p:nvSpPr>
        <p:spPr>
          <a:xfrm>
            <a:off x="468313" y="2852738"/>
            <a:ext cx="8229600" cy="3206750"/>
          </a:xfrm>
        </p:spPr>
        <p:txBody>
          <a:bodyPr/>
          <a:lstStyle/>
          <a:p>
            <a:r>
              <a:rPr lang="en-US" altLang="zh-TW" sz="2000" dirty="0" smtClean="0"/>
              <a:t> IPHC</a:t>
            </a:r>
          </a:p>
          <a:p>
            <a:pPr lvl="1"/>
            <a:r>
              <a:rPr lang="en-US" altLang="zh-TW" sz="1800" dirty="0" smtClean="0"/>
              <a:t>Source  Address  Mode  (SAM)</a:t>
            </a:r>
          </a:p>
          <a:p>
            <a:pPr lvl="2"/>
            <a:r>
              <a:rPr lang="en-US" altLang="zh-TW" sz="1400" dirty="0" smtClean="0">
                <a:solidFill>
                  <a:srgbClr val="FF0000"/>
                </a:solidFill>
              </a:rPr>
              <a:t>If SAC=1</a:t>
            </a:r>
            <a:r>
              <a:rPr lang="en-US" altLang="zh-TW" sz="1400" dirty="0" smtClean="0"/>
              <a:t>:</a:t>
            </a:r>
          </a:p>
          <a:p>
            <a:pPr lvl="3"/>
            <a:r>
              <a:rPr lang="en-US" altLang="zh-TW" sz="1200" dirty="0" smtClean="0"/>
              <a:t>00:  The UNSPECIFIED address, ::</a:t>
            </a:r>
          </a:p>
          <a:p>
            <a:pPr lvl="3"/>
            <a:r>
              <a:rPr lang="en-US" altLang="zh-TW" sz="1200" dirty="0" smtClean="0"/>
              <a:t>01:  64 bits. (other address bits are derived using context information)</a:t>
            </a:r>
          </a:p>
          <a:p>
            <a:pPr lvl="3"/>
            <a:r>
              <a:rPr lang="en-US" altLang="zh-TW" sz="1200" dirty="0" smtClean="0"/>
              <a:t>10:  16 bits. (using context information + 0000:00ff:fe00:XXXX)</a:t>
            </a:r>
          </a:p>
          <a:p>
            <a:pPr lvl="3"/>
            <a:r>
              <a:rPr lang="en-US" altLang="zh-TW" sz="1200" dirty="0" smtClean="0"/>
              <a:t>11:  0 bits.  The address is fully elided and is derived using context information and the encapsulating header (e.g., 802.15.4 or IPv6 source address)</a:t>
            </a:r>
          </a:p>
          <a:p>
            <a:pPr lvl="1"/>
            <a:r>
              <a:rPr lang="en-US" altLang="zh-TW" sz="1800" dirty="0" smtClean="0"/>
              <a:t>M: Supports multicast addresses most often used for IPv6 ND and SLAAC. </a:t>
            </a:r>
          </a:p>
          <a:p>
            <a:pPr lvl="2"/>
            <a:r>
              <a:rPr lang="en-US" altLang="zh-TW" sz="1400" dirty="0" smtClean="0"/>
              <a:t>0: Destination address is not a multicast address.</a:t>
            </a:r>
          </a:p>
          <a:p>
            <a:pPr lvl="2"/>
            <a:r>
              <a:rPr lang="en-US" altLang="zh-TW" sz="1400" dirty="0" smtClean="0">
                <a:solidFill>
                  <a:srgbClr val="FF0000"/>
                </a:solidFill>
              </a:rPr>
              <a:t>1: Destination address is a multicast address</a:t>
            </a:r>
            <a:r>
              <a:rPr lang="en-US" altLang="zh-TW" sz="1400" dirty="0" smtClean="0"/>
              <a:t>.</a:t>
            </a:r>
            <a:endParaRPr lang="zh-TW" altLang="en-US" sz="1400" dirty="0"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752316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en-US" altLang="zh-TW" smtClean="0"/>
              <a:t> 6LoWPAN Improved IPv6 Header Compression [RFC 6282]</a:t>
            </a:r>
            <a:endParaRPr lang="zh-TW" altLang="en-US" smtClean="0"/>
          </a:p>
        </p:txBody>
      </p:sp>
      <p:sp>
        <p:nvSpPr>
          <p:cNvPr id="47107" name="內容版面配置區 2"/>
          <p:cNvSpPr>
            <a:spLocks noGrp="1"/>
          </p:cNvSpPr>
          <p:nvPr>
            <p:ph idx="1"/>
          </p:nvPr>
        </p:nvSpPr>
        <p:spPr>
          <a:xfrm>
            <a:off x="468313" y="2852738"/>
            <a:ext cx="8229600" cy="3206750"/>
          </a:xfrm>
        </p:spPr>
        <p:txBody>
          <a:bodyPr/>
          <a:lstStyle/>
          <a:p>
            <a:r>
              <a:rPr lang="en-US" altLang="zh-TW" sz="2000" dirty="0" smtClean="0"/>
              <a:t> IPHC</a:t>
            </a:r>
          </a:p>
          <a:p>
            <a:pPr lvl="1"/>
            <a:r>
              <a:rPr lang="en-US" altLang="zh-TW" sz="1800" dirty="0" smtClean="0"/>
              <a:t>M:</a:t>
            </a:r>
          </a:p>
          <a:p>
            <a:pPr lvl="2"/>
            <a:r>
              <a:rPr lang="en-US" altLang="zh-TW" sz="1400" dirty="0" smtClean="0"/>
              <a:t>If M=1 and DAC=0, DAM:</a:t>
            </a:r>
          </a:p>
          <a:p>
            <a:pPr lvl="3"/>
            <a:r>
              <a:rPr lang="en-US" altLang="zh-TW" sz="1200" dirty="0" smtClean="0"/>
              <a:t>00:  128 bits.  The full address is carried in-line.</a:t>
            </a:r>
          </a:p>
          <a:p>
            <a:pPr lvl="3"/>
            <a:r>
              <a:rPr lang="en-US" altLang="zh-TW" sz="1200" dirty="0" smtClean="0"/>
              <a:t>01:  48 bits.  The address takes the form </a:t>
            </a:r>
            <a:r>
              <a:rPr lang="en-US" altLang="zh-TW" sz="1200" dirty="0" err="1" smtClean="0"/>
              <a:t>ffFS</a:t>
            </a:r>
            <a:r>
              <a:rPr lang="en-US" altLang="zh-TW" sz="1200" dirty="0" smtClean="0"/>
              <a:t>::00GGGGGG:GGGG.   (F: Flag, S: Scope)</a:t>
            </a:r>
          </a:p>
          <a:p>
            <a:pPr lvl="3"/>
            <a:r>
              <a:rPr lang="en-US" altLang="zh-TW" sz="1200" dirty="0" smtClean="0"/>
              <a:t>10:  32 bits.  The address takes the form </a:t>
            </a:r>
            <a:r>
              <a:rPr lang="en-US" altLang="zh-TW" sz="1200" dirty="0" err="1" smtClean="0"/>
              <a:t>ffFS</a:t>
            </a:r>
            <a:r>
              <a:rPr lang="en-US" altLang="zh-TW" sz="1200" dirty="0" smtClean="0"/>
              <a:t>::00GG:GGGG.              (G: Group id)</a:t>
            </a:r>
          </a:p>
          <a:p>
            <a:pPr lvl="3"/>
            <a:r>
              <a:rPr lang="en-US" altLang="zh-TW" sz="1200" dirty="0" smtClean="0"/>
              <a:t>11:  8 bits.  The address takes the form ff02::00GG. </a:t>
            </a:r>
          </a:p>
          <a:p>
            <a:pPr lvl="2"/>
            <a:r>
              <a:rPr lang="en-US" altLang="zh-TW" sz="1400" dirty="0" smtClean="0"/>
              <a:t>If M=1 and DAC=1, DAM:</a:t>
            </a:r>
          </a:p>
          <a:p>
            <a:pPr lvl="3"/>
            <a:r>
              <a:rPr lang="en-US" altLang="zh-TW" sz="1200" dirty="0" smtClean="0"/>
              <a:t>00:  48 bits.  This format is designed to match Unicast-Prefix-based IPv6 Multicast Addresses as defined in [RFC3306] and [RFC3956].  The multicast address takes the form </a:t>
            </a:r>
            <a:r>
              <a:rPr lang="en-US" altLang="zh-TW" sz="1200" dirty="0" err="1" smtClean="0"/>
              <a:t>ffXX:XXLL:PPPP:PPPP:PPPP:PPPP:XXXX:XXXX</a:t>
            </a:r>
            <a:r>
              <a:rPr lang="en-US" altLang="zh-TW" sz="1200" dirty="0"/>
              <a:t>. (Prefix Length </a:t>
            </a:r>
            <a:r>
              <a:rPr lang="en-US" altLang="zh-TW" sz="1200" dirty="0" smtClean="0"/>
              <a:t>and Network </a:t>
            </a:r>
            <a:r>
              <a:rPr lang="en-US" altLang="zh-TW" sz="1200" dirty="0"/>
              <a:t>Prefix can be taken from a </a:t>
            </a:r>
            <a:r>
              <a:rPr lang="en-US" altLang="zh-TW" sz="1200" dirty="0" smtClean="0"/>
              <a:t>context)</a:t>
            </a:r>
          </a:p>
          <a:p>
            <a:pPr lvl="3"/>
            <a:r>
              <a:rPr lang="en-US" altLang="zh-TW" sz="1200" dirty="0" smtClean="0"/>
              <a:t>01, 10, 11: reserved</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752316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5589588"/>
            <a:ext cx="506095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en-US" altLang="zh-TW" smtClean="0"/>
              <a:t>Next Header Compression (NHC)</a:t>
            </a:r>
            <a:endParaRPr lang="zh-TW" altLang="en-US" smtClean="0"/>
          </a:p>
        </p:txBody>
      </p:sp>
      <p:sp>
        <p:nvSpPr>
          <p:cNvPr id="48131" name="內容版面配置區 2"/>
          <p:cNvSpPr>
            <a:spLocks noGrp="1"/>
          </p:cNvSpPr>
          <p:nvPr>
            <p:ph idx="1"/>
          </p:nvPr>
        </p:nvSpPr>
        <p:spPr>
          <a:xfrm>
            <a:off x="273050" y="1276350"/>
            <a:ext cx="8567738" cy="4530725"/>
          </a:xfrm>
        </p:spPr>
        <p:txBody>
          <a:bodyPr/>
          <a:lstStyle/>
          <a:p>
            <a:r>
              <a:rPr lang="en-US" altLang="zh-TW" sz="2800" smtClean="0"/>
              <a:t>NH=1 in IPHC indicates the use of LOWPAN_NHC</a:t>
            </a:r>
          </a:p>
          <a:p>
            <a:endParaRPr lang="zh-TW" altLang="en-US" sz="2800" smtClean="0"/>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73238"/>
            <a:ext cx="7027862"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465388"/>
            <a:ext cx="54006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3032249"/>
            <a:ext cx="298767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5" name="矩形 3"/>
          <p:cNvSpPr>
            <a:spLocks noChangeArrowheads="1"/>
          </p:cNvSpPr>
          <p:nvPr/>
        </p:nvSpPr>
        <p:spPr bwMode="auto">
          <a:xfrm>
            <a:off x="1042988" y="3716338"/>
            <a:ext cx="79216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600">
                <a:ea typeface="新細明體" panose="02020500000000000000" pitchFamily="18" charset="-120"/>
              </a:rPr>
              <a:t> EID: IPv6 Extension Header ID:</a:t>
            </a:r>
          </a:p>
          <a:p>
            <a:pPr eaLnBrk="1" hangingPunct="1">
              <a:spcBef>
                <a:spcPct val="0"/>
              </a:spcBef>
              <a:buClrTx/>
              <a:buSzTx/>
              <a:buFontTx/>
              <a:buNone/>
            </a:pPr>
            <a:r>
              <a:rPr lang="en-US" altLang="zh-TW" sz="1600">
                <a:ea typeface="新細明體" panose="02020500000000000000" pitchFamily="18" charset="-120"/>
              </a:rPr>
              <a:t>      0: IPv6 Hop-by-Hop Options Header [RFC2460]</a:t>
            </a:r>
          </a:p>
          <a:p>
            <a:pPr eaLnBrk="1" hangingPunct="1">
              <a:spcBef>
                <a:spcPct val="0"/>
              </a:spcBef>
              <a:buClrTx/>
              <a:buSzTx/>
              <a:buFontTx/>
              <a:buNone/>
            </a:pPr>
            <a:r>
              <a:rPr lang="en-US" altLang="zh-TW" sz="1600">
                <a:ea typeface="新細明體" panose="02020500000000000000" pitchFamily="18" charset="-120"/>
              </a:rPr>
              <a:t>      1: IPv6 Routing Header [RFC2460]</a:t>
            </a:r>
          </a:p>
          <a:p>
            <a:pPr eaLnBrk="1" hangingPunct="1">
              <a:spcBef>
                <a:spcPct val="0"/>
              </a:spcBef>
              <a:buClrTx/>
              <a:buSzTx/>
              <a:buFontTx/>
              <a:buNone/>
            </a:pPr>
            <a:r>
              <a:rPr lang="en-US" altLang="zh-TW" sz="1600">
                <a:ea typeface="新細明體" panose="02020500000000000000" pitchFamily="18" charset="-120"/>
              </a:rPr>
              <a:t>      2: IPv6 Fragment Header [RFC2460]</a:t>
            </a:r>
          </a:p>
          <a:p>
            <a:pPr eaLnBrk="1" hangingPunct="1">
              <a:spcBef>
                <a:spcPct val="0"/>
              </a:spcBef>
              <a:buClrTx/>
              <a:buSzTx/>
              <a:buFontTx/>
              <a:buNone/>
            </a:pPr>
            <a:r>
              <a:rPr lang="en-US" altLang="zh-TW" sz="1600">
                <a:ea typeface="新細明體" panose="02020500000000000000" pitchFamily="18" charset="-120"/>
              </a:rPr>
              <a:t>      3: IPv6 Destination Options Header [RFC2460]</a:t>
            </a:r>
          </a:p>
          <a:p>
            <a:pPr eaLnBrk="1" hangingPunct="1">
              <a:spcBef>
                <a:spcPct val="0"/>
              </a:spcBef>
              <a:buClrTx/>
              <a:buSzTx/>
              <a:buFontTx/>
              <a:buNone/>
            </a:pPr>
            <a:r>
              <a:rPr lang="en-US" altLang="zh-TW" sz="1600">
                <a:ea typeface="新細明體" panose="02020500000000000000" pitchFamily="18" charset="-120"/>
              </a:rPr>
              <a:t>      4: IPv6 Mobility Header [RFC6275]</a:t>
            </a:r>
          </a:p>
          <a:p>
            <a:pPr eaLnBrk="1" hangingPunct="1">
              <a:spcBef>
                <a:spcPct val="0"/>
              </a:spcBef>
              <a:buClrTx/>
              <a:buSzTx/>
              <a:buFontTx/>
              <a:buNone/>
            </a:pPr>
            <a:r>
              <a:rPr lang="en-US" altLang="zh-TW" sz="1600">
                <a:ea typeface="新細明體" panose="02020500000000000000" pitchFamily="18" charset="-120"/>
              </a:rPr>
              <a:t>      5: Reserved</a:t>
            </a:r>
          </a:p>
          <a:p>
            <a:pPr eaLnBrk="1" hangingPunct="1">
              <a:spcBef>
                <a:spcPct val="0"/>
              </a:spcBef>
              <a:buClrTx/>
              <a:buSzTx/>
              <a:buFontTx/>
              <a:buNone/>
            </a:pPr>
            <a:r>
              <a:rPr lang="en-US" altLang="zh-TW" sz="1600">
                <a:ea typeface="新細明體" panose="02020500000000000000" pitchFamily="18" charset="-120"/>
              </a:rPr>
              <a:t>      6: Reserved</a:t>
            </a:r>
          </a:p>
          <a:p>
            <a:pPr eaLnBrk="1" hangingPunct="1">
              <a:spcBef>
                <a:spcPct val="0"/>
              </a:spcBef>
              <a:buClrTx/>
              <a:buSzTx/>
              <a:buFontTx/>
              <a:buNone/>
            </a:pPr>
            <a:r>
              <a:rPr lang="en-US" altLang="zh-TW" sz="1600">
                <a:ea typeface="新細明體" panose="02020500000000000000" pitchFamily="18" charset="-120"/>
              </a:rPr>
              <a:t>      7: IPv6 Header (NH must be 0; MUST be encoded using LOWPAN_IPHC )</a:t>
            </a:r>
          </a:p>
          <a:p>
            <a:pPr eaLnBrk="1" hangingPunct="1">
              <a:spcBef>
                <a:spcPct val="0"/>
              </a:spcBef>
              <a:buClrTx/>
              <a:buSzTx/>
              <a:buFontTx/>
              <a:buNone/>
            </a:pPr>
            <a:r>
              <a:rPr lang="en-US" altLang="zh-TW" sz="1600">
                <a:ea typeface="新細明體" panose="02020500000000000000" pitchFamily="18" charset="-120"/>
              </a:rPr>
              <a:t>   NH: Next Header:</a:t>
            </a:r>
          </a:p>
          <a:p>
            <a:pPr eaLnBrk="1" hangingPunct="1">
              <a:spcBef>
                <a:spcPct val="0"/>
              </a:spcBef>
              <a:buClrTx/>
              <a:buSzTx/>
              <a:buFontTx/>
              <a:buNone/>
            </a:pPr>
            <a:r>
              <a:rPr lang="en-US" altLang="zh-TW" sz="1600">
                <a:ea typeface="新細明體" panose="02020500000000000000" pitchFamily="18" charset="-120"/>
              </a:rPr>
              <a:t>      0: Full 8 bits for Next Header are carried in-line.</a:t>
            </a:r>
          </a:p>
          <a:p>
            <a:pPr eaLnBrk="1" hangingPunct="1">
              <a:spcBef>
                <a:spcPct val="0"/>
              </a:spcBef>
              <a:buClrTx/>
              <a:buSzTx/>
              <a:buFontTx/>
              <a:buNone/>
            </a:pPr>
            <a:r>
              <a:rPr lang="en-US" altLang="zh-TW" sz="1600">
                <a:ea typeface="新細明體" panose="02020500000000000000" pitchFamily="18" charset="-120"/>
              </a:rPr>
              <a:t>      1: Next Header is elided, next header is encoded using LOWPAN_NHC</a:t>
            </a:r>
            <a:endParaRPr lang="zh-TW" altLang="en-US" sz="1600">
              <a:ea typeface="新細明體" panose="02020500000000000000" pitchFamily="18" charset="-120"/>
            </a:endParaRPr>
          </a:p>
        </p:txBody>
      </p:sp>
      <p:sp>
        <p:nvSpPr>
          <p:cNvPr id="2" name="矩形 1"/>
          <p:cNvSpPr/>
          <p:nvPr/>
        </p:nvSpPr>
        <p:spPr>
          <a:xfrm>
            <a:off x="6241494" y="2644355"/>
            <a:ext cx="2104550" cy="307777"/>
          </a:xfrm>
          <a:prstGeom prst="rect">
            <a:avLst/>
          </a:prstGeom>
        </p:spPr>
        <p:txBody>
          <a:bodyPr wrap="none">
            <a:spAutoFit/>
          </a:bodyPr>
          <a:lstStyle/>
          <a:p>
            <a:r>
              <a:rPr lang="zh-TW" altLang="en-US" sz="1400" dirty="0"/>
              <a:t> LOWPAN_NHC Format</a:t>
            </a:r>
          </a:p>
        </p:txBody>
      </p:sp>
      <p:sp>
        <p:nvSpPr>
          <p:cNvPr id="3" name="矩形 2"/>
          <p:cNvSpPr/>
          <p:nvPr/>
        </p:nvSpPr>
        <p:spPr>
          <a:xfrm>
            <a:off x="4355976" y="3256581"/>
            <a:ext cx="3191899" cy="338554"/>
          </a:xfrm>
          <a:prstGeom prst="rect">
            <a:avLst/>
          </a:prstGeom>
        </p:spPr>
        <p:txBody>
          <a:bodyPr wrap="none">
            <a:spAutoFit/>
          </a:bodyPr>
          <a:lstStyle/>
          <a:p>
            <a:r>
              <a:rPr lang="en-US" altLang="zh-TW" sz="1600" dirty="0"/>
              <a:t>IPv6 Extension Header Encoding</a:t>
            </a:r>
            <a:endParaRPr lang="zh-TW" altLang="en-US" sz="1600" dirty="0"/>
          </a:p>
        </p:txBody>
      </p:sp>
      <p:sp>
        <p:nvSpPr>
          <p:cNvPr id="4" name="矩形 3"/>
          <p:cNvSpPr/>
          <p:nvPr/>
        </p:nvSpPr>
        <p:spPr>
          <a:xfrm>
            <a:off x="1187624" y="3256581"/>
            <a:ext cx="1440160" cy="338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187624" y="2563689"/>
            <a:ext cx="1944216" cy="4038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en-US" altLang="zh-TW" smtClean="0"/>
              <a:t>UDP NHC Format</a:t>
            </a:r>
            <a:endParaRPr lang="zh-TW" altLang="en-US" smtClean="0"/>
          </a:p>
        </p:txBody>
      </p:sp>
      <p:sp>
        <p:nvSpPr>
          <p:cNvPr id="49155" name="內容版面配置區 2"/>
          <p:cNvSpPr>
            <a:spLocks noGrp="1"/>
          </p:cNvSpPr>
          <p:nvPr>
            <p:ph idx="1"/>
          </p:nvPr>
        </p:nvSpPr>
        <p:spPr>
          <a:xfrm>
            <a:off x="457200" y="1989138"/>
            <a:ext cx="8229600" cy="4141787"/>
          </a:xfrm>
        </p:spPr>
        <p:txBody>
          <a:bodyPr/>
          <a:lstStyle/>
          <a:p>
            <a:r>
              <a:rPr lang="en-US" altLang="zh-TW" sz="1800" dirty="0" smtClean="0"/>
              <a:t>C: Checksum:</a:t>
            </a:r>
          </a:p>
          <a:p>
            <a:pPr lvl="1"/>
            <a:r>
              <a:rPr lang="en-US" altLang="zh-TW" sz="1600" dirty="0" smtClean="0"/>
              <a:t>0: All 16 bits of Checksum are carried in-line.</a:t>
            </a:r>
          </a:p>
          <a:p>
            <a:pPr lvl="1"/>
            <a:r>
              <a:rPr lang="en-US" altLang="zh-TW" sz="1600" dirty="0" smtClean="0">
                <a:solidFill>
                  <a:srgbClr val="FF0000"/>
                </a:solidFill>
              </a:rPr>
              <a:t>1: All 16 bits of Checksum are elided</a:t>
            </a:r>
            <a:r>
              <a:rPr lang="en-US" altLang="zh-TW" sz="1600" dirty="0" smtClean="0"/>
              <a:t>.  The Checksum is recovered by re-computing it on the 6LoWPAN termination point.</a:t>
            </a:r>
          </a:p>
          <a:p>
            <a:r>
              <a:rPr lang="en-US" altLang="zh-TW" sz="1800" dirty="0" smtClean="0"/>
              <a:t>P: Ports:</a:t>
            </a:r>
          </a:p>
          <a:p>
            <a:pPr lvl="1"/>
            <a:r>
              <a:rPr lang="en-US" altLang="zh-TW" sz="1600" dirty="0" smtClean="0"/>
              <a:t>00:  All 16 bits for both Source Port and Destination Port are carried in-line.</a:t>
            </a:r>
          </a:p>
          <a:p>
            <a:pPr lvl="1"/>
            <a:r>
              <a:rPr lang="en-US" altLang="zh-TW" sz="1600" dirty="0" smtClean="0"/>
              <a:t>01:  All 16 bits for </a:t>
            </a:r>
            <a:r>
              <a:rPr lang="en-US" altLang="zh-TW" sz="1600" dirty="0" smtClean="0">
                <a:solidFill>
                  <a:srgbClr val="FF0000"/>
                </a:solidFill>
              </a:rPr>
              <a:t>Source Port are carried in-line</a:t>
            </a:r>
            <a:r>
              <a:rPr lang="en-US" altLang="zh-TW" sz="1600" dirty="0" smtClean="0"/>
              <a:t>.  First 8 bits of </a:t>
            </a:r>
            <a:r>
              <a:rPr lang="en-US" altLang="zh-TW" sz="1600" dirty="0" smtClean="0">
                <a:solidFill>
                  <a:srgbClr val="FF0000"/>
                </a:solidFill>
              </a:rPr>
              <a:t>Destination Port is 0xf0 and elided</a:t>
            </a:r>
            <a:r>
              <a:rPr lang="en-US" altLang="zh-TW" sz="1600" dirty="0" smtClean="0"/>
              <a:t>.  The remaining 8 bits of Destination Port are carried in-line.</a:t>
            </a:r>
          </a:p>
          <a:p>
            <a:pPr lvl="1"/>
            <a:r>
              <a:rPr lang="en-US" altLang="zh-TW" sz="1600" dirty="0" smtClean="0"/>
              <a:t>10:  First 8 bits of Source Port are 0xf0 and elided.  The remaining 8 bits of Source Port are carried in-line.  All 16 bits for Destination Port are carried in-line.</a:t>
            </a:r>
          </a:p>
          <a:p>
            <a:pPr lvl="1"/>
            <a:r>
              <a:rPr lang="en-US" altLang="zh-TW" sz="1600" dirty="0" smtClean="0">
                <a:solidFill>
                  <a:srgbClr val="FF0000"/>
                </a:solidFill>
              </a:rPr>
              <a:t>11:  First 12 bits of both Source Port and Destination Port are 0xf0b and elided.  The remaining 4 bits for each are carried in-line.</a:t>
            </a:r>
            <a:endParaRPr lang="zh-TW" altLang="en-US" sz="1600" dirty="0" smtClean="0">
              <a:solidFill>
                <a:srgbClr val="FF0000"/>
              </a:solidFill>
            </a:endParaRP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125538"/>
            <a:ext cx="3274860" cy="79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69382" y="1420880"/>
            <a:ext cx="1786393" cy="338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en-US" altLang="zh-TW" smtClean="0"/>
              <a:t>Compressing UDP Checksum</a:t>
            </a:r>
            <a:endParaRPr lang="zh-TW" altLang="en-US" smtClean="0"/>
          </a:p>
        </p:txBody>
      </p:sp>
      <p:sp>
        <p:nvSpPr>
          <p:cNvPr id="50179" name="內容版面配置區 2"/>
          <p:cNvSpPr>
            <a:spLocks noGrp="1"/>
          </p:cNvSpPr>
          <p:nvPr>
            <p:ph idx="1"/>
          </p:nvPr>
        </p:nvSpPr>
        <p:spPr/>
        <p:txBody>
          <a:bodyPr/>
          <a:lstStyle/>
          <a:p>
            <a:r>
              <a:rPr lang="en-US" altLang="zh-TW" sz="2400" dirty="0" smtClean="0"/>
              <a:t>UDP checksum is mandatory with IPv6</a:t>
            </a:r>
          </a:p>
          <a:p>
            <a:r>
              <a:rPr lang="en-US" altLang="zh-TW" sz="2400" dirty="0" smtClean="0"/>
              <a:t>In RFC 6282, an endpoint MAY elide the UDP Checksum if it is authorized by the upper layer.</a:t>
            </a:r>
          </a:p>
          <a:p>
            <a:pPr lvl="1"/>
            <a:r>
              <a:rPr lang="en-US" altLang="zh-TW" sz="2000" dirty="0" smtClean="0"/>
              <a:t>Tunneling: tunneled Protocol Data Unit (PDU) possesses its own addressing, security and integrity check</a:t>
            </a:r>
          </a:p>
          <a:p>
            <a:pPr lvl="1"/>
            <a:r>
              <a:rPr lang="en-US" altLang="zh-TW" sz="2000" dirty="0" smtClean="0"/>
              <a:t>Message Integrity Check: e.g., IPsec Authentication Header</a:t>
            </a:r>
          </a:p>
          <a:p>
            <a:r>
              <a:rPr lang="en-US" altLang="zh-TW" sz="2400" dirty="0" smtClean="0"/>
              <a:t>A decompressor that expands a 6LoWPAN packet with the C bit set MUST compute the UDP Checksum on behalf of the source node and place that value in the restored UDP header as specified in the incumbent standards [RFC0768], [RFC2460].</a:t>
            </a:r>
            <a:endParaRPr lang="zh-TW" altLang="en-US" sz="24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r>
              <a:rPr lang="en-US" altLang="zh-TW" smtClean="0"/>
              <a:t>Improved UDP/IPv6 Header Compression Examples</a:t>
            </a:r>
            <a:endParaRPr lang="zh-TW" altLang="en-US" smtClean="0"/>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6551612" cy="39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矩形 3"/>
          <p:cNvSpPr>
            <a:spLocks noChangeArrowheads="1"/>
          </p:cNvSpPr>
          <p:nvPr/>
        </p:nvSpPr>
        <p:spPr bwMode="auto">
          <a:xfrm>
            <a:off x="2555875" y="5802313"/>
            <a:ext cx="653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dirty="0">
                <a:ea typeface="新細明體" panose="02020500000000000000" pitchFamily="18" charset="-120"/>
              </a:rPr>
              <a:t>NHC </a:t>
            </a:r>
            <a:r>
              <a:rPr lang="en-US" altLang="zh-TW" sz="1800" dirty="0" smtClean="0">
                <a:ea typeface="新細明體" panose="02020500000000000000" pitchFamily="18" charset="-120"/>
              </a:rPr>
              <a:t>header </a:t>
            </a:r>
            <a:r>
              <a:rPr lang="en-US" altLang="zh-TW" sz="1800" dirty="0">
                <a:ea typeface="新細明體" panose="02020500000000000000" pitchFamily="18" charset="-120"/>
              </a:rPr>
              <a:t>defines </a:t>
            </a:r>
            <a:r>
              <a:rPr lang="en-US" altLang="zh-TW" sz="1800" dirty="0" smtClean="0">
                <a:ea typeface="新細明體" panose="02020500000000000000" pitchFamily="18" charset="-120"/>
              </a:rPr>
              <a:t>a new variable length </a:t>
            </a:r>
            <a:r>
              <a:rPr lang="en-US" altLang="zh-TW" sz="1800" dirty="0">
                <a:ea typeface="新細明體" panose="02020500000000000000" pitchFamily="18" charset="-120"/>
              </a:rPr>
              <a:t>Next </a:t>
            </a:r>
            <a:r>
              <a:rPr lang="en-US" altLang="zh-TW" sz="1800" dirty="0" smtClean="0">
                <a:ea typeface="新細明體" panose="02020500000000000000" pitchFamily="18" charset="-120"/>
              </a:rPr>
              <a:t>Header   </a:t>
            </a:r>
            <a:r>
              <a:rPr lang="en-US" altLang="zh-TW" sz="1800" dirty="0">
                <a:ea typeface="新細明體" panose="02020500000000000000" pitchFamily="18" charset="-120"/>
              </a:rPr>
              <a:t>identifier, </a:t>
            </a:r>
            <a:r>
              <a:rPr lang="en-US" altLang="zh-TW" sz="1800" dirty="0" smtClean="0">
                <a:ea typeface="新細明體" panose="02020500000000000000" pitchFamily="18" charset="-120"/>
              </a:rPr>
              <a:t>allowing for future definition of </a:t>
            </a:r>
            <a:r>
              <a:rPr lang="en-US" altLang="zh-TW" sz="1800" dirty="0">
                <a:ea typeface="新細明體" panose="02020500000000000000" pitchFamily="18" charset="-120"/>
              </a:rPr>
              <a:t>arbitrary </a:t>
            </a:r>
            <a:r>
              <a:rPr lang="en-US" altLang="zh-TW" sz="1800" dirty="0" smtClean="0">
                <a:ea typeface="新細明體" panose="02020500000000000000" pitchFamily="18" charset="-120"/>
              </a:rPr>
              <a:t>next </a:t>
            </a:r>
            <a:r>
              <a:rPr lang="en-US" altLang="zh-TW" sz="1800" dirty="0">
                <a:ea typeface="新細明體" panose="02020500000000000000" pitchFamily="18" charset="-120"/>
              </a:rPr>
              <a:t>header compression encodings. </a:t>
            </a:r>
            <a:endParaRPr lang="zh-TW" altLang="en-US" sz="1800" dirty="0">
              <a:ea typeface="新細明體" panose="02020500000000000000" pitchFamily="18" charset="-120"/>
            </a:endParaRPr>
          </a:p>
        </p:txBody>
      </p:sp>
      <p:sp>
        <p:nvSpPr>
          <p:cNvPr id="51205" name="矩形 4"/>
          <p:cNvSpPr>
            <a:spLocks noChangeArrowheads="1"/>
          </p:cNvSpPr>
          <p:nvPr/>
        </p:nvSpPr>
        <p:spPr bwMode="auto">
          <a:xfrm>
            <a:off x="2411413" y="3213100"/>
            <a:ext cx="6607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a:ea typeface="新細明體" panose="02020500000000000000" pitchFamily="18" charset="-120"/>
              </a:rPr>
              <a:t>Traffic  Class,  Flow  Label,  Payload  Length,  Next  Header,  Hop  Limit,  and  link-local prefixes for the IPv6 Source and Destination addresses are all elided.</a:t>
            </a:r>
            <a:endParaRPr lang="zh-TW" altLang="en-US" sz="140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IoT</a:t>
            </a:r>
            <a:r>
              <a:rPr lang="en-US" altLang="zh-TW" dirty="0" smtClean="0"/>
              <a:t> 2.0 Interoperability</a:t>
            </a:r>
            <a:endParaRPr lang="zh-TW" altLang="en-US" dirty="0"/>
          </a:p>
        </p:txBody>
      </p:sp>
      <p:pic>
        <p:nvPicPr>
          <p:cNvPr id="91138" name="Picture 2" descr="相關圖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6696744" cy="51747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05544" y="6237312"/>
            <a:ext cx="8200458" cy="307777"/>
          </a:xfrm>
          <a:prstGeom prst="rect">
            <a:avLst/>
          </a:prstGeom>
        </p:spPr>
        <p:txBody>
          <a:bodyPr wrap="square">
            <a:spAutoFit/>
          </a:bodyPr>
          <a:lstStyle/>
          <a:p>
            <a:r>
              <a:rPr lang="en-US" altLang="zh-TW" sz="1400" dirty="0" smtClean="0"/>
              <a:t>Source: </a:t>
            </a:r>
            <a:r>
              <a:rPr lang="zh-TW" altLang="en-US" sz="1400" dirty="0" smtClean="0"/>
              <a:t>https</a:t>
            </a:r>
            <a:r>
              <a:rPr lang="zh-TW" altLang="en-US" sz="1400" dirty="0"/>
              <a:t>://www.slideshare.net/michaeljohnkoster/opensourcestackforiot-131017193902phpapp02</a:t>
            </a:r>
          </a:p>
        </p:txBody>
      </p:sp>
    </p:spTree>
    <p:extLst>
      <p:ext uri="{BB962C8B-B14F-4D97-AF65-F5344CB8AC3E}">
        <p14:creationId xmlns:p14="http://schemas.microsoft.com/office/powerpoint/2010/main" val="3282810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en-US" altLang="zh-TW" smtClean="0"/>
              <a:t>Fragmentation</a:t>
            </a:r>
            <a:endParaRPr lang="zh-TW" altLang="en-US" smtClean="0"/>
          </a:p>
        </p:txBody>
      </p:sp>
      <p:sp>
        <p:nvSpPr>
          <p:cNvPr id="52227" name="內容版面配置區 2"/>
          <p:cNvSpPr>
            <a:spLocks noGrp="1"/>
          </p:cNvSpPr>
          <p:nvPr>
            <p:ph idx="1"/>
          </p:nvPr>
        </p:nvSpPr>
        <p:spPr>
          <a:xfrm>
            <a:off x="250825" y="1196975"/>
            <a:ext cx="8893175" cy="4933950"/>
          </a:xfrm>
        </p:spPr>
        <p:txBody>
          <a:bodyPr/>
          <a:lstStyle/>
          <a:p>
            <a:pPr lvl="1"/>
            <a:r>
              <a:rPr lang="en-US" altLang="zh-TW" sz="2400" smtClean="0"/>
              <a:t>Datagram Size(11):  total size of the unfragmented payload</a:t>
            </a:r>
          </a:p>
          <a:p>
            <a:pPr lvl="1"/>
            <a:r>
              <a:rPr lang="en-US" altLang="zh-TW" sz="2400" smtClean="0"/>
              <a:t>Datagram Tag(16): ID of the fragmented packet </a:t>
            </a:r>
          </a:p>
          <a:p>
            <a:pPr lvl="1"/>
            <a:r>
              <a:rPr lang="en-US" altLang="zh-TW" sz="2400" smtClean="0"/>
              <a:t>Datagram Offset(8): in units of 8-byte chunks</a:t>
            </a:r>
            <a:endParaRPr lang="zh-TW" altLang="en-US" sz="2400" smtClean="0"/>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600325"/>
            <a:ext cx="6056312"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矩形 3"/>
          <p:cNvSpPr>
            <a:spLocks noChangeArrowheads="1"/>
          </p:cNvSpPr>
          <p:nvPr/>
        </p:nvSpPr>
        <p:spPr bwMode="auto">
          <a:xfrm>
            <a:off x="658813" y="4484688"/>
            <a:ext cx="820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dirty="0">
                <a:ea typeface="新細明體" panose="02020500000000000000" pitchFamily="18" charset="-120"/>
              </a:rPr>
              <a:t>The header type is only two bits. </a:t>
            </a:r>
          </a:p>
          <a:p>
            <a:pPr eaLnBrk="1" hangingPunct="1">
              <a:spcBef>
                <a:spcPct val="0"/>
              </a:spcBef>
              <a:buClrTx/>
              <a:buSzTx/>
              <a:buFontTx/>
              <a:buNone/>
            </a:pPr>
            <a:r>
              <a:rPr lang="en-US" altLang="zh-TW" sz="1800" dirty="0">
                <a:solidFill>
                  <a:srgbClr val="FF0000"/>
                </a:solidFill>
                <a:ea typeface="新細明體" panose="02020500000000000000" pitchFamily="18" charset="-120"/>
              </a:rPr>
              <a:t>The third bit is used to compress the datagram offset on the first fragment as it is always zero. </a:t>
            </a:r>
          </a:p>
          <a:p>
            <a:pPr eaLnBrk="1" hangingPunct="1">
              <a:spcBef>
                <a:spcPct val="0"/>
              </a:spcBef>
              <a:buClrTx/>
              <a:buSzTx/>
              <a:buFontTx/>
              <a:buNone/>
            </a:pPr>
            <a:r>
              <a:rPr lang="en-US" altLang="zh-TW" sz="1800" dirty="0">
                <a:solidFill>
                  <a:srgbClr val="FF0000"/>
                </a:solidFill>
                <a:ea typeface="新細明體" panose="02020500000000000000" pitchFamily="18" charset="-120"/>
              </a:rPr>
              <a:t>The  fragment  header  is  4  bytes  for  the  first  fragment  and  5  bytes  for  all  subsequent fragments.</a:t>
            </a:r>
            <a:endParaRPr lang="zh-TW" altLang="en-US" sz="1800" dirty="0">
              <a:solidFill>
                <a:srgbClr val="FF0000"/>
              </a:solidFill>
              <a:ea typeface="新細明體" panose="02020500000000000000" pitchFamily="18" charset="-120"/>
            </a:endParaRPr>
          </a:p>
        </p:txBody>
      </p:sp>
      <p:pic>
        <p:nvPicPr>
          <p:cNvPr id="522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90550"/>
            <a:ext cx="4305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r>
              <a:rPr lang="en-US" altLang="zh-TW" smtClean="0"/>
              <a:t>Mesh Addressing Header </a:t>
            </a:r>
            <a:endParaRPr lang="zh-TW" altLang="en-US" smtClean="0"/>
          </a:p>
        </p:txBody>
      </p:sp>
      <p:sp>
        <p:nvSpPr>
          <p:cNvPr id="53251" name="內容版面配置區 2"/>
          <p:cNvSpPr>
            <a:spLocks noGrp="1"/>
          </p:cNvSpPr>
          <p:nvPr>
            <p:ph idx="1"/>
          </p:nvPr>
        </p:nvSpPr>
        <p:spPr/>
        <p:txBody>
          <a:bodyPr/>
          <a:lstStyle/>
          <a:p>
            <a:pPr lvl="1"/>
            <a:r>
              <a:rPr lang="en-US" altLang="zh-TW" dirty="0" smtClean="0"/>
              <a:t>Hop Limit: 4 bits</a:t>
            </a:r>
          </a:p>
          <a:p>
            <a:pPr lvl="1"/>
            <a:r>
              <a:rPr lang="en-US" altLang="zh-TW" dirty="0" smtClean="0"/>
              <a:t>Source Address, and Destination Address: IEEE  802.15.4 link addresses and may carry either a short or extended address.</a:t>
            </a:r>
          </a:p>
          <a:p>
            <a:pPr lvl="2"/>
            <a:r>
              <a:rPr lang="en-US" altLang="zh-TW" dirty="0" smtClean="0"/>
              <a:t>S/D: short or full address of source/destination address </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933825"/>
            <a:ext cx="6408738"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052513"/>
            <a:ext cx="54673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p:txBody>
          <a:bodyPr/>
          <a:lstStyle/>
          <a:p>
            <a:r>
              <a:rPr lang="en-US" altLang="zh-TW" smtClean="0"/>
              <a:t>Conclusion</a:t>
            </a:r>
            <a:endParaRPr lang="zh-TW" altLang="en-US" smtClean="0"/>
          </a:p>
        </p:txBody>
      </p:sp>
      <p:sp>
        <p:nvSpPr>
          <p:cNvPr id="56323" name="內容版面配置區 2"/>
          <p:cNvSpPr>
            <a:spLocks noGrp="1"/>
          </p:cNvSpPr>
          <p:nvPr>
            <p:ph idx="1"/>
          </p:nvPr>
        </p:nvSpPr>
        <p:spPr/>
        <p:txBody>
          <a:bodyPr/>
          <a:lstStyle/>
          <a:p>
            <a:r>
              <a:rPr lang="en-US" altLang="zh-TW" sz="2800" dirty="0" smtClean="0">
                <a:solidFill>
                  <a:srgbClr val="FF0000"/>
                </a:solidFill>
              </a:rPr>
              <a:t>6LoWPAN turns IEEE 802.15.4 into the next IP-enabled link</a:t>
            </a:r>
          </a:p>
          <a:p>
            <a:r>
              <a:rPr lang="en-US" altLang="zh-TW" sz="2800" dirty="0" smtClean="0"/>
              <a:t>Provides open-systems based interoperability among low-power devices over IEEE 802.15.4</a:t>
            </a:r>
          </a:p>
          <a:p>
            <a:r>
              <a:rPr lang="en-US" altLang="zh-TW" sz="2800" dirty="0" smtClean="0"/>
              <a:t>Provides interoperability between low-power devices and existing IP devices, using standard routing techniques</a:t>
            </a:r>
          </a:p>
          <a:p>
            <a:r>
              <a:rPr lang="en-US" altLang="zh-TW" sz="2800" dirty="0" smtClean="0"/>
              <a:t>Paves the way for further standardization of communication functions among low-power IEEE 802.15.4 devices</a:t>
            </a:r>
            <a:endParaRPr lang="zh-TW" altLang="en-US" sz="28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p:txBody>
          <a:bodyPr/>
          <a:lstStyle/>
          <a:p>
            <a:pPr eaLnBrk="1" hangingPunct="1"/>
            <a:r>
              <a:rPr lang="en-US" altLang="en-US" sz="4200" b="1" i="1" smtClean="0"/>
              <a:t>RPL: The IP routing protocol designed for low</a:t>
            </a:r>
            <a:br>
              <a:rPr lang="en-US" altLang="en-US" sz="4200" b="1" i="1" smtClean="0"/>
            </a:br>
            <a:r>
              <a:rPr lang="en-US" altLang="en-US" sz="4200" b="1" i="1" smtClean="0"/>
              <a:t>power and lossy networks</a:t>
            </a:r>
            <a:r>
              <a:rPr lang="en-US" altLang="zh-TW" sz="4200" b="1" i="1" smtClean="0"/>
              <a:t> </a:t>
            </a:r>
            <a:br>
              <a:rPr lang="en-US" altLang="zh-TW" sz="4200" b="1" i="1" smtClean="0"/>
            </a:br>
            <a:r>
              <a:rPr lang="en-US" altLang="zh-TW" sz="4200" b="1" i="1" smtClean="0"/>
              <a:t>[RFC 6550]</a:t>
            </a:r>
            <a:endParaRPr lang="zh-TW" altLang="en-US" sz="4200" b="1" i="1" smtClean="0"/>
          </a:p>
        </p:txBody>
      </p:sp>
      <p:sp>
        <p:nvSpPr>
          <p:cNvPr id="3075" name="副標題 2"/>
          <p:cNvSpPr>
            <a:spLocks noGrp="1"/>
          </p:cNvSpPr>
          <p:nvPr>
            <p:ph type="subTitle" idx="1"/>
          </p:nvPr>
        </p:nvSpPr>
        <p:spPr/>
        <p:txBody>
          <a:bodyPr/>
          <a:lstStyle/>
          <a:p>
            <a:pPr algn="ctr" eaLnBrk="1" hangingPunct="1"/>
            <a:r>
              <a:rPr lang="zh-TW" altLang="en-US" smtClean="0"/>
              <a:t>黃仁竑 教授</a:t>
            </a:r>
            <a:endParaRPr lang="en-US" altLang="zh-TW" smtClean="0"/>
          </a:p>
          <a:p>
            <a:pPr algn="ctr" eaLnBrk="1" hangingPunct="1"/>
            <a:r>
              <a:rPr lang="zh-TW" altLang="en-US" smtClean="0"/>
              <a:t>國立中正大學資工系</a:t>
            </a:r>
          </a:p>
        </p:txBody>
      </p:sp>
    </p:spTree>
    <p:extLst>
      <p:ext uri="{BB962C8B-B14F-4D97-AF65-F5344CB8AC3E}">
        <p14:creationId xmlns:p14="http://schemas.microsoft.com/office/powerpoint/2010/main" val="1408816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4"/>
          <p:cNvSpPr>
            <a:spLocks noGrp="1"/>
          </p:cNvSpPr>
          <p:nvPr>
            <p:ph type="title"/>
          </p:nvPr>
        </p:nvSpPr>
        <p:spPr/>
        <p:txBody>
          <a:bodyPr/>
          <a:lstStyle/>
          <a:p>
            <a:r>
              <a:rPr lang="en-US" altLang="zh-TW" smtClean="0"/>
              <a:t>What is RPL?</a:t>
            </a:r>
            <a:endParaRPr lang="zh-TW" altLang="en-US" smtClean="0"/>
          </a:p>
        </p:txBody>
      </p:sp>
      <p:sp>
        <p:nvSpPr>
          <p:cNvPr id="4099" name="內容版面配置區 5"/>
          <p:cNvSpPr>
            <a:spLocks noGrp="1"/>
          </p:cNvSpPr>
          <p:nvPr>
            <p:ph idx="1"/>
          </p:nvPr>
        </p:nvSpPr>
        <p:spPr/>
        <p:txBody>
          <a:bodyPr/>
          <a:lstStyle/>
          <a:p>
            <a:r>
              <a:rPr lang="en-US" altLang="zh-TW" sz="2800" smtClean="0"/>
              <a:t>The IETF Routing Over Low-power and Lossy networks (ROLL) Working Group was formed in 2008</a:t>
            </a:r>
          </a:p>
          <a:p>
            <a:pPr lvl="1"/>
            <a:r>
              <a:rPr lang="en-US" altLang="zh-TW" sz="2400" smtClean="0"/>
              <a:t>to create an IP level routing protocol adapted to the requirements of mesh networking for IoT/M2M</a:t>
            </a:r>
          </a:p>
          <a:p>
            <a:r>
              <a:rPr lang="en-US" altLang="zh-TW" sz="2800" smtClean="0"/>
              <a:t>The first version of RPL (Routing Protocol for Low-power and lossy networks) was finalized in April 2011</a:t>
            </a:r>
          </a:p>
          <a:p>
            <a:r>
              <a:rPr lang="en-US" altLang="zh-TW" sz="2800" smtClean="0"/>
              <a:t>Current standard: RFC 6550 (March 2012)</a:t>
            </a:r>
          </a:p>
          <a:p>
            <a:pPr lvl="1"/>
            <a:r>
              <a:rPr lang="en-US" altLang="zh-TW" sz="2400" smtClean="0"/>
              <a:t>based on distance vector algorithms</a:t>
            </a:r>
          </a:p>
          <a:p>
            <a:endParaRPr lang="zh-TW" altLang="en-US" sz="2800"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BC9F73D-2530-4036-B7EE-AFA8E072E063}" type="slidenum">
              <a:rPr kumimoji="0" lang="zh-TW" altLang="en-US">
                <a:latin typeface="Garamond" panose="02020404030301010803" pitchFamily="18" charset="0"/>
              </a:rPr>
              <a:pPr eaLnBrk="1" hangingPunct="1"/>
              <a:t>64</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6140259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smtClean="0"/>
              <a:t>Working Items of ROLL WG</a:t>
            </a:r>
            <a:endParaRPr lang="zh-TW" altLang="en-US" smtClean="0"/>
          </a:p>
        </p:txBody>
      </p:sp>
      <p:sp>
        <p:nvSpPr>
          <p:cNvPr id="3" name="內容版面配置區 2"/>
          <p:cNvSpPr>
            <a:spLocks noGrp="1"/>
          </p:cNvSpPr>
          <p:nvPr>
            <p:ph idx="1"/>
          </p:nvPr>
        </p:nvSpPr>
        <p:spPr/>
        <p:txBody>
          <a:bodyPr>
            <a:normAutofit fontScale="62500" lnSpcReduction="20000"/>
          </a:bodyPr>
          <a:lstStyle/>
          <a:p>
            <a:pPr>
              <a:defRPr/>
            </a:pPr>
            <a:r>
              <a:rPr lang="en-US" altLang="zh-TW" dirty="0"/>
              <a:t>Protocol </a:t>
            </a:r>
            <a:r>
              <a:rPr lang="en-US" altLang="zh-TW" dirty="0" smtClean="0"/>
              <a:t>work </a:t>
            </a:r>
          </a:p>
          <a:p>
            <a:pPr lvl="1">
              <a:defRPr/>
            </a:pPr>
            <a:r>
              <a:rPr lang="en-US" altLang="zh-TW" dirty="0" smtClean="0">
                <a:hlinkClick r:id="rId2"/>
              </a:rPr>
              <a:t>http</a:t>
            </a:r>
            <a:r>
              <a:rPr lang="en-US" altLang="zh-TW" dirty="0">
                <a:hlinkClick r:id="rId2"/>
              </a:rPr>
              <a:t>://datatracker.ietf.org/doc/draft-ietf-roll-rpl</a:t>
            </a:r>
            <a:r>
              <a:rPr lang="en-US" altLang="zh-TW" dirty="0" smtClean="0">
                <a:hlinkClick r:id="rId2"/>
              </a:rPr>
              <a:t>/</a:t>
            </a:r>
            <a:r>
              <a:rPr lang="en-US" altLang="zh-TW" dirty="0" smtClean="0"/>
              <a:t> </a:t>
            </a:r>
          </a:p>
          <a:p>
            <a:pPr lvl="1">
              <a:defRPr/>
            </a:pPr>
            <a:r>
              <a:rPr lang="en-US" altLang="zh-TW" dirty="0" smtClean="0"/>
              <a:t>RPL </a:t>
            </a:r>
            <a:r>
              <a:rPr lang="en-US" altLang="zh-TW" dirty="0"/>
              <a:t>is designed to support different LLN application </a:t>
            </a:r>
            <a:r>
              <a:rPr lang="en-US" altLang="zh-TW" dirty="0" smtClean="0"/>
              <a:t>requirements</a:t>
            </a:r>
          </a:p>
          <a:p>
            <a:pPr lvl="2">
              <a:defRPr/>
            </a:pPr>
            <a:r>
              <a:rPr lang="en-US" altLang="zh-TW" dirty="0" smtClean="0"/>
              <a:t>RFC </a:t>
            </a:r>
            <a:r>
              <a:rPr lang="en-US" altLang="zh-TW" dirty="0"/>
              <a:t>5548 - Routing requirements for Urban </a:t>
            </a:r>
            <a:r>
              <a:rPr lang="en-US" altLang="zh-TW" dirty="0" smtClean="0"/>
              <a:t>LLNs</a:t>
            </a:r>
          </a:p>
          <a:p>
            <a:pPr lvl="2">
              <a:defRPr/>
            </a:pPr>
            <a:r>
              <a:rPr lang="en-US" altLang="zh-TW" dirty="0" smtClean="0"/>
              <a:t>RFC </a:t>
            </a:r>
            <a:r>
              <a:rPr lang="en-US" altLang="zh-TW" dirty="0"/>
              <a:t>5673 - Routing requirements for Industrial </a:t>
            </a:r>
            <a:r>
              <a:rPr lang="en-US" altLang="zh-TW" dirty="0" smtClean="0"/>
              <a:t>LLNs</a:t>
            </a:r>
          </a:p>
          <a:p>
            <a:pPr lvl="2">
              <a:defRPr/>
            </a:pPr>
            <a:r>
              <a:rPr lang="en-US" altLang="zh-TW" dirty="0" smtClean="0"/>
              <a:t>RFC </a:t>
            </a:r>
            <a:r>
              <a:rPr lang="en-US" altLang="zh-TW" dirty="0"/>
              <a:t>5826 - Routing requirements for Home Automation </a:t>
            </a:r>
            <a:r>
              <a:rPr lang="en-US" altLang="zh-TW" dirty="0" smtClean="0"/>
              <a:t>LLNs</a:t>
            </a:r>
          </a:p>
          <a:p>
            <a:pPr lvl="2">
              <a:defRPr/>
            </a:pPr>
            <a:r>
              <a:rPr lang="en-US" altLang="zh-TW" dirty="0" smtClean="0"/>
              <a:t>RFC </a:t>
            </a:r>
            <a:r>
              <a:rPr lang="en-US" altLang="zh-TW" dirty="0"/>
              <a:t>5867 - Routing requirements for Building Automation </a:t>
            </a:r>
            <a:r>
              <a:rPr lang="en-US" altLang="zh-TW" dirty="0" smtClean="0"/>
              <a:t>LLNs</a:t>
            </a:r>
          </a:p>
          <a:p>
            <a:pPr>
              <a:defRPr/>
            </a:pPr>
            <a:r>
              <a:rPr lang="en-US" altLang="zh-TW" dirty="0"/>
              <a:t>Routing </a:t>
            </a:r>
            <a:r>
              <a:rPr lang="en-US" altLang="zh-TW" dirty="0" smtClean="0"/>
              <a:t>metrics</a:t>
            </a:r>
          </a:p>
          <a:p>
            <a:pPr lvl="1">
              <a:defRPr/>
            </a:pPr>
            <a:r>
              <a:rPr lang="en-US" altLang="zh-TW" dirty="0">
                <a:hlinkClick r:id="rId3"/>
              </a:rPr>
              <a:t>http://</a:t>
            </a:r>
            <a:r>
              <a:rPr lang="en-US" altLang="zh-TW" dirty="0" smtClean="0">
                <a:hlinkClick r:id="rId3"/>
              </a:rPr>
              <a:t>tools.ietf.org/id/draft-ietf-roll-routing-metrics/</a:t>
            </a:r>
            <a:endParaRPr lang="en-US" altLang="zh-TW" dirty="0" smtClean="0"/>
          </a:p>
          <a:p>
            <a:pPr>
              <a:defRPr/>
            </a:pPr>
            <a:r>
              <a:rPr lang="en-US" altLang="zh-TW" dirty="0"/>
              <a:t>S</a:t>
            </a:r>
            <a:r>
              <a:rPr lang="en-US" altLang="zh-TW" dirty="0" smtClean="0"/>
              <a:t>ecurity Framework</a:t>
            </a:r>
          </a:p>
          <a:p>
            <a:pPr lvl="1">
              <a:defRPr/>
            </a:pPr>
            <a:r>
              <a:rPr lang="en-US" altLang="zh-TW" dirty="0">
                <a:hlinkClick r:id="rId4"/>
              </a:rPr>
              <a:t>http://</a:t>
            </a:r>
            <a:r>
              <a:rPr lang="en-US" altLang="zh-TW" dirty="0" smtClean="0">
                <a:hlinkClick r:id="rId4"/>
              </a:rPr>
              <a:t>tools.ietf.org/id/draft-ietf-roll-security-framework/</a:t>
            </a:r>
            <a:endParaRPr lang="en-US" altLang="zh-TW" dirty="0" smtClean="0"/>
          </a:p>
          <a:p>
            <a:pPr>
              <a:defRPr/>
            </a:pPr>
            <a:r>
              <a:rPr lang="en-US" altLang="zh-TW" dirty="0" smtClean="0"/>
              <a:t>The </a:t>
            </a:r>
            <a:r>
              <a:rPr lang="en-US" altLang="zh-TW" dirty="0"/>
              <a:t>Trickle </a:t>
            </a:r>
            <a:r>
              <a:rPr lang="en-US" altLang="zh-TW" dirty="0" smtClean="0"/>
              <a:t>Algorithm (RFC 6206): </a:t>
            </a:r>
            <a:r>
              <a:rPr lang="en-US" altLang="zh-TW" dirty="0"/>
              <a:t>adjustable transmission window </a:t>
            </a:r>
            <a:r>
              <a:rPr lang="en-US" altLang="zh-TW" dirty="0" smtClean="0"/>
              <a:t>scheme</a:t>
            </a:r>
          </a:p>
          <a:p>
            <a:pPr>
              <a:defRPr/>
            </a:pPr>
            <a:r>
              <a:rPr lang="en-US" altLang="zh-TW" dirty="0" smtClean="0"/>
              <a:t>Terminology</a:t>
            </a:r>
          </a:p>
          <a:p>
            <a:pPr lvl="1">
              <a:defRPr/>
            </a:pPr>
            <a:r>
              <a:rPr lang="en-US" altLang="zh-TW" dirty="0">
                <a:hlinkClick r:id="rId5"/>
              </a:rPr>
              <a:t>http://</a:t>
            </a:r>
            <a:r>
              <a:rPr lang="en-US" altLang="zh-TW" dirty="0" smtClean="0">
                <a:hlinkClick r:id="rId5"/>
              </a:rPr>
              <a:t>tools.ietf.org/id/draft-ietf-roll-terminology/</a:t>
            </a:r>
            <a:endParaRPr lang="en-US" altLang="zh-TW" dirty="0"/>
          </a:p>
          <a:p>
            <a:pPr>
              <a:defRPr/>
            </a:pPr>
            <a:r>
              <a:rPr lang="en-US" altLang="zh-TW" dirty="0" smtClean="0"/>
              <a:t>Applicability statement</a:t>
            </a:r>
          </a:p>
          <a:p>
            <a:pPr lvl="1">
              <a:defRPr/>
            </a:pPr>
            <a:r>
              <a:rPr lang="en-US" altLang="zh-TW" dirty="0">
                <a:hlinkClick r:id="rId6"/>
              </a:rPr>
              <a:t>http://</a:t>
            </a:r>
            <a:r>
              <a:rPr lang="en-US" altLang="zh-TW" dirty="0" smtClean="0">
                <a:hlinkClick r:id="rId6"/>
              </a:rPr>
              <a:t>tools.ietf.org/id/draft-ietf-roll-applicability-ami/</a:t>
            </a:r>
            <a:endParaRPr lang="zh-TW" altLang="en-US" dirty="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AA2EFC1-D884-449D-A14F-D309FFC9C6B3}" type="slidenum">
              <a:rPr kumimoji="0" lang="zh-TW" altLang="en-US">
                <a:latin typeface="Garamond" panose="02020404030301010803" pitchFamily="18" charset="0"/>
              </a:rPr>
              <a:pPr eaLnBrk="1" hangingPunct="1"/>
              <a:t>65</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1361993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smtClean="0"/>
              <a:t>Functionality of RPL</a:t>
            </a:r>
            <a:endParaRPr lang="zh-TW" altLang="en-US" smtClean="0"/>
          </a:p>
        </p:txBody>
      </p:sp>
      <p:sp>
        <p:nvSpPr>
          <p:cNvPr id="3" name="內容版面配置區 2"/>
          <p:cNvSpPr>
            <a:spLocks noGrp="1"/>
          </p:cNvSpPr>
          <p:nvPr>
            <p:ph idx="1"/>
          </p:nvPr>
        </p:nvSpPr>
        <p:spPr/>
        <p:txBody>
          <a:bodyPr>
            <a:normAutofit fontScale="92500" lnSpcReduction="10000"/>
          </a:bodyPr>
          <a:lstStyle/>
          <a:p>
            <a:pPr>
              <a:defRPr/>
            </a:pPr>
            <a:r>
              <a:rPr lang="en-US" altLang="zh-TW" dirty="0"/>
              <a:t>RPL specifies a routing protocol specially adapted for the needs of </a:t>
            </a:r>
            <a:r>
              <a:rPr lang="en-US" altLang="zh-TW" dirty="0" smtClean="0"/>
              <a:t>IPv6 communication </a:t>
            </a:r>
            <a:r>
              <a:rPr lang="en-US" altLang="zh-TW" dirty="0"/>
              <a:t>over “low-power and </a:t>
            </a:r>
            <a:r>
              <a:rPr lang="en-US" altLang="zh-TW" dirty="0" err="1"/>
              <a:t>lossy</a:t>
            </a:r>
            <a:r>
              <a:rPr lang="en-US" altLang="zh-TW" dirty="0"/>
              <a:t> networks” (</a:t>
            </a:r>
            <a:r>
              <a:rPr lang="en-US" altLang="zh-TW" dirty="0" smtClean="0"/>
              <a:t>LLNs), supporting</a:t>
            </a:r>
            <a:endParaRPr lang="en-US" altLang="zh-TW" dirty="0"/>
          </a:p>
          <a:p>
            <a:pPr lvl="1">
              <a:defRPr/>
            </a:pPr>
            <a:r>
              <a:rPr lang="en-US" altLang="zh-TW" dirty="0"/>
              <a:t>peer to peer traffic (point to </a:t>
            </a:r>
            <a:r>
              <a:rPr lang="en-US" altLang="zh-TW" dirty="0" smtClean="0"/>
              <a:t>point) (P2P)</a:t>
            </a:r>
          </a:p>
          <a:p>
            <a:pPr lvl="1">
              <a:defRPr/>
            </a:pPr>
            <a:r>
              <a:rPr lang="en-US" altLang="zh-TW" dirty="0"/>
              <a:t>point to multipoint </a:t>
            </a:r>
            <a:r>
              <a:rPr lang="en-US" altLang="zh-TW" dirty="0" smtClean="0"/>
              <a:t>(P2MP) communication: </a:t>
            </a:r>
            <a:r>
              <a:rPr lang="en-US" altLang="zh-TW" dirty="0"/>
              <a:t>from a central server </a:t>
            </a:r>
            <a:r>
              <a:rPr lang="en-US" altLang="zh-TW" dirty="0" smtClean="0"/>
              <a:t>to multiple </a:t>
            </a:r>
            <a:r>
              <a:rPr lang="en-US" altLang="zh-TW" dirty="0"/>
              <a:t>nodes on the </a:t>
            </a:r>
            <a:r>
              <a:rPr lang="en-US" altLang="zh-TW" dirty="0" smtClean="0"/>
              <a:t>LLN</a:t>
            </a:r>
          </a:p>
          <a:p>
            <a:pPr lvl="1">
              <a:defRPr/>
            </a:pPr>
            <a:r>
              <a:rPr lang="en-US" altLang="zh-TW" dirty="0" smtClean="0"/>
              <a:t>multipoint </a:t>
            </a:r>
            <a:r>
              <a:rPr lang="en-US" altLang="zh-TW" dirty="0"/>
              <a:t>to point </a:t>
            </a:r>
            <a:r>
              <a:rPr lang="en-US" altLang="zh-TW" dirty="0" smtClean="0"/>
              <a:t>(MP2P) communication</a:t>
            </a:r>
          </a:p>
          <a:p>
            <a:pPr>
              <a:defRPr/>
            </a:pPr>
            <a:r>
              <a:rPr lang="en-US" altLang="zh-TW" dirty="0"/>
              <a:t>The base RPL specification is optimized only </a:t>
            </a:r>
            <a:r>
              <a:rPr lang="en-US" altLang="zh-TW" dirty="0" smtClean="0"/>
              <a:t>for MP2P </a:t>
            </a:r>
            <a:r>
              <a:rPr lang="en-US" altLang="zh-TW" dirty="0"/>
              <a:t>traffic </a:t>
            </a:r>
            <a:r>
              <a:rPr lang="en-US" altLang="zh-TW" dirty="0" smtClean="0"/>
              <a:t>or </a:t>
            </a:r>
            <a:r>
              <a:rPr lang="en-US" altLang="zh-TW" dirty="0"/>
              <a:t>P2MP, and P2P is optimized only through use of additional </a:t>
            </a:r>
            <a:r>
              <a:rPr lang="en-US" altLang="zh-TW" dirty="0" smtClean="0"/>
              <a:t>mechanisms.</a:t>
            </a:r>
            <a:endParaRPr lang="zh-TW" altLang="en-US" dirty="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451AF07-AF0F-43DA-A92F-66689ABA402B}" type="slidenum">
              <a:rPr kumimoji="0" lang="zh-TW" altLang="en-US">
                <a:latin typeface="Garamond" panose="02020404030301010803" pitchFamily="18" charset="0"/>
              </a:rPr>
              <a:pPr eaLnBrk="1" hangingPunct="1"/>
              <a:t>66</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3612740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smtClean="0"/>
              <a:t>Functionality of RPL</a:t>
            </a:r>
            <a:endParaRPr lang="zh-TW" altLang="en-US" smtClean="0"/>
          </a:p>
        </p:txBody>
      </p:sp>
      <p:sp>
        <p:nvSpPr>
          <p:cNvPr id="7171" name="內容版面配置區 2"/>
          <p:cNvSpPr>
            <a:spLocks noGrp="1"/>
          </p:cNvSpPr>
          <p:nvPr>
            <p:ph idx="1"/>
          </p:nvPr>
        </p:nvSpPr>
        <p:spPr>
          <a:xfrm>
            <a:off x="457200" y="1484313"/>
            <a:ext cx="8229600" cy="4646612"/>
          </a:xfrm>
        </p:spPr>
        <p:txBody>
          <a:bodyPr/>
          <a:lstStyle/>
          <a:p>
            <a:r>
              <a:rPr lang="en-US" altLang="zh-TW" dirty="0" smtClean="0"/>
              <a:t>RPL expects an external mechanism to access and transport some </a:t>
            </a:r>
            <a:r>
              <a:rPr lang="en-US" altLang="zh-TW" dirty="0" smtClean="0">
                <a:solidFill>
                  <a:srgbClr val="FF0000"/>
                </a:solidFill>
              </a:rPr>
              <a:t>control information</a:t>
            </a:r>
            <a:r>
              <a:rPr lang="en-US" altLang="zh-TW" dirty="0" smtClean="0"/>
              <a:t>, referred to as the "RPL Packet Information", in data packets. (ICMP)</a:t>
            </a:r>
          </a:p>
          <a:p>
            <a:r>
              <a:rPr lang="en-US" altLang="zh-TW" dirty="0" smtClean="0"/>
              <a:t>RPL provides a mechanism to </a:t>
            </a:r>
            <a:r>
              <a:rPr lang="en-US" altLang="zh-TW" dirty="0" smtClean="0">
                <a:solidFill>
                  <a:srgbClr val="FF0000"/>
                </a:solidFill>
              </a:rPr>
              <a:t>disseminate information </a:t>
            </a:r>
            <a:r>
              <a:rPr lang="en-US" altLang="zh-TW" dirty="0" smtClean="0"/>
              <a:t>over the dynamically formed network topology.</a:t>
            </a:r>
          </a:p>
          <a:p>
            <a:pPr lvl="1"/>
            <a:r>
              <a:rPr lang="en-US" altLang="zh-TW" dirty="0" smtClean="0"/>
              <a:t>To reduce the number of messages sent on the network, a </a:t>
            </a:r>
            <a:r>
              <a:rPr lang="en-US" altLang="zh-TW" dirty="0" smtClean="0">
                <a:solidFill>
                  <a:srgbClr val="FF0000"/>
                </a:solidFill>
              </a:rPr>
              <a:t>trickle algorithm </a:t>
            </a:r>
            <a:r>
              <a:rPr lang="en-US" altLang="zh-TW" dirty="0" smtClean="0"/>
              <a:t>may limit the number of periodic messages that are sent. [RFC6206]</a:t>
            </a:r>
            <a:endParaRPr lang="zh-TW" altLang="en-US" dirty="0" smtClean="0"/>
          </a:p>
        </p:txBody>
      </p:sp>
    </p:spTree>
    <p:extLst>
      <p:ext uri="{BB962C8B-B14F-4D97-AF65-F5344CB8AC3E}">
        <p14:creationId xmlns:p14="http://schemas.microsoft.com/office/powerpoint/2010/main" val="3626839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TW" smtClean="0"/>
              <a:t>Functionality of RPL</a:t>
            </a:r>
            <a:endParaRPr lang="zh-TW" altLang="en-US" smtClean="0"/>
          </a:p>
        </p:txBody>
      </p:sp>
      <p:sp>
        <p:nvSpPr>
          <p:cNvPr id="8195" name="內容版面配置區 2"/>
          <p:cNvSpPr>
            <a:spLocks noGrp="1"/>
          </p:cNvSpPr>
          <p:nvPr>
            <p:ph idx="1"/>
          </p:nvPr>
        </p:nvSpPr>
        <p:spPr/>
        <p:txBody>
          <a:bodyPr/>
          <a:lstStyle/>
          <a:p>
            <a:r>
              <a:rPr lang="en-US" altLang="zh-TW" sz="2800" smtClean="0"/>
              <a:t>In some applications, RPL assembles topologies of routers that own independent prefixes.</a:t>
            </a:r>
          </a:p>
          <a:p>
            <a:r>
              <a:rPr lang="en-US" altLang="zh-TW" sz="2800" smtClean="0"/>
              <a:t>RPL also introduces the capability to bind a subnet together with a common prefix and to route within that subnet.</a:t>
            </a:r>
          </a:p>
          <a:p>
            <a:r>
              <a:rPr lang="en-US" altLang="zh-TW" sz="2800" smtClean="0"/>
              <a:t>RPL may disseminate IPv6 Neighbor Discovery (ND) information such as the [RFC4861] Prefix Information Option (PIO) and the [RFC4191] Route Information Option (RIO).</a:t>
            </a:r>
            <a:endParaRPr lang="zh-TW" altLang="en-US" sz="2800" smtClean="0"/>
          </a:p>
        </p:txBody>
      </p:sp>
    </p:spTree>
    <p:extLst>
      <p:ext uri="{BB962C8B-B14F-4D97-AF65-F5344CB8AC3E}">
        <p14:creationId xmlns:p14="http://schemas.microsoft.com/office/powerpoint/2010/main" val="401378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en-US" altLang="zh-TW" smtClean="0"/>
              <a:t>Terminology</a:t>
            </a:r>
            <a:endParaRPr lang="zh-TW" altLang="en-US" smtClean="0"/>
          </a:p>
        </p:txBody>
      </p:sp>
      <p:sp>
        <p:nvSpPr>
          <p:cNvPr id="9219" name="內容版面配置區 2"/>
          <p:cNvSpPr>
            <a:spLocks noGrp="1"/>
          </p:cNvSpPr>
          <p:nvPr>
            <p:ph idx="1"/>
          </p:nvPr>
        </p:nvSpPr>
        <p:spPr/>
        <p:txBody>
          <a:bodyPr/>
          <a:lstStyle/>
          <a:p>
            <a:r>
              <a:rPr lang="en-US" altLang="zh-TW" dirty="0" smtClean="0"/>
              <a:t>DAG: Directed Acyclic Graph</a:t>
            </a:r>
          </a:p>
          <a:p>
            <a:r>
              <a:rPr lang="en-US" altLang="zh-TW" dirty="0" smtClean="0"/>
              <a:t>DAG root: A DAG root is a node within the DAG that has no outgoing edge.</a:t>
            </a:r>
          </a:p>
          <a:p>
            <a:r>
              <a:rPr lang="da-DK" altLang="zh-TW" dirty="0" smtClean="0">
                <a:solidFill>
                  <a:srgbClr val="FF0000"/>
                </a:solidFill>
              </a:rPr>
              <a:t>Destination-Oriented DAG (DODAG)</a:t>
            </a:r>
            <a:r>
              <a:rPr lang="da-DK" altLang="zh-TW" dirty="0" smtClean="0"/>
              <a:t>: A DAG rooted at a single </a:t>
            </a:r>
            <a:r>
              <a:rPr lang="en-US" altLang="zh-TW" dirty="0" smtClean="0"/>
              <a:t>destination</a:t>
            </a:r>
          </a:p>
          <a:p>
            <a:r>
              <a:rPr lang="en-US" altLang="zh-TW" dirty="0" smtClean="0"/>
              <a:t>DODAG root: A DODAG root is the DAG root of a DODAG; it may act as a border router for the DODAG.</a:t>
            </a:r>
          </a:p>
          <a:p>
            <a:endParaRPr lang="zh-TW" altLang="en-US" dirty="0" smtClean="0"/>
          </a:p>
        </p:txBody>
      </p:sp>
    </p:spTree>
    <p:extLst>
      <p:ext uri="{BB962C8B-B14F-4D97-AF65-F5344CB8AC3E}">
        <p14:creationId xmlns:p14="http://schemas.microsoft.com/office/powerpoint/2010/main" val="405140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9"/>
          <p:cNvSpPr>
            <a:spLocks noGrp="1" noChangeArrowheads="1"/>
          </p:cNvSpPr>
          <p:nvPr>
            <p:ph type="ftr" sz="quarter" idx="11"/>
          </p:nvPr>
        </p:nvSpPr>
        <p:spPr/>
        <p:txBody>
          <a:bodyPr/>
          <a:lstStyle/>
          <a:p>
            <a:pPr>
              <a:defRPr/>
            </a:pPr>
            <a:r>
              <a:rPr lang="en-US" altLang="zh-TW"/>
              <a:t>Copyright reserved 2012 (Ren-Hung Hwang)</a:t>
            </a:r>
          </a:p>
        </p:txBody>
      </p:sp>
      <p:sp>
        <p:nvSpPr>
          <p:cNvPr id="5" name="Rectangle 1030"/>
          <p:cNvSpPr>
            <a:spLocks noGrp="1" noChangeArrowheads="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730A66D-4BBF-4914-ADA8-B735D962473F}" type="slidenum">
              <a:rPr kumimoji="0" lang="en-US" altLang="zh-TW">
                <a:latin typeface="Garamond" panose="02020404030301010803" pitchFamily="18" charset="0"/>
              </a:rPr>
              <a:pPr eaLnBrk="1" hangingPunct="1"/>
              <a:t>7</a:t>
            </a:fld>
            <a:endParaRPr kumimoji="0" lang="en-US" altLang="zh-TW">
              <a:latin typeface="Garamond" panose="02020404030301010803" pitchFamily="18" charset="0"/>
            </a:endParaRPr>
          </a:p>
        </p:txBody>
      </p:sp>
      <p:sp>
        <p:nvSpPr>
          <p:cNvPr id="7172" name="Rectangle 2"/>
          <p:cNvSpPr>
            <a:spLocks noGrp="1" noChangeArrowheads="1"/>
          </p:cNvSpPr>
          <p:nvPr>
            <p:ph type="ctrTitle"/>
          </p:nvPr>
        </p:nvSpPr>
        <p:spPr/>
        <p:txBody>
          <a:bodyPr/>
          <a:lstStyle/>
          <a:p>
            <a:pPr algn="ctr" eaLnBrk="1" hangingPunct="1"/>
            <a:r>
              <a:rPr lang="en-US" altLang="zh-TW" smtClean="0"/>
              <a:t>Internet Protocol Version 6</a:t>
            </a:r>
            <a:br>
              <a:rPr lang="en-US" altLang="zh-TW" smtClean="0"/>
            </a:br>
            <a:r>
              <a:rPr lang="en-US" altLang="zh-TW" smtClean="0"/>
              <a:t>(IPv6)</a:t>
            </a:r>
          </a:p>
        </p:txBody>
      </p:sp>
      <p:sp>
        <p:nvSpPr>
          <p:cNvPr id="7173" name="Rectangle 3"/>
          <p:cNvSpPr>
            <a:spLocks noGrp="1" noChangeArrowheads="1"/>
          </p:cNvSpPr>
          <p:nvPr>
            <p:ph type="subTitle" idx="1"/>
          </p:nvPr>
        </p:nvSpPr>
        <p:spPr/>
        <p:txBody>
          <a:bodyPr/>
          <a:lstStyle/>
          <a:p>
            <a:pPr eaLnBrk="1" hangingPunct="1"/>
            <a:endParaRPr lang="en-US" altLang="zh-TW" smtClean="0"/>
          </a:p>
          <a:p>
            <a:pPr algn="ctr" eaLnBrk="1" hangingPunct="1"/>
            <a:r>
              <a:rPr lang="en-US" altLang="zh-TW" smtClean="0"/>
              <a:t>Ren-Hung Hwang</a:t>
            </a:r>
          </a:p>
        </p:txBody>
      </p:sp>
    </p:spTree>
    <p:extLst>
      <p:ext uri="{BB962C8B-B14F-4D97-AF65-F5344CB8AC3E}">
        <p14:creationId xmlns:p14="http://schemas.microsoft.com/office/powerpoint/2010/main" val="7695168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smtClean="0"/>
              <a:t>DAG and DODAG</a:t>
            </a:r>
            <a:endParaRPr lang="zh-TW" altLang="en-US" smtClean="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70104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577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TW" smtClean="0"/>
              <a:t>Terminology</a:t>
            </a:r>
            <a:endParaRPr lang="zh-TW" altLang="en-US" smtClean="0"/>
          </a:p>
        </p:txBody>
      </p:sp>
      <p:sp>
        <p:nvSpPr>
          <p:cNvPr id="11267" name="內容版面配置區 2"/>
          <p:cNvSpPr>
            <a:spLocks noGrp="1"/>
          </p:cNvSpPr>
          <p:nvPr>
            <p:ph idx="1"/>
          </p:nvPr>
        </p:nvSpPr>
        <p:spPr/>
        <p:txBody>
          <a:bodyPr/>
          <a:lstStyle/>
          <a:p>
            <a:r>
              <a:rPr lang="en-US" altLang="zh-TW" smtClean="0"/>
              <a:t>Virtual DODAG root: A Virtual DODAG root is the result of two or more </a:t>
            </a:r>
            <a:r>
              <a:rPr lang="en-US" altLang="zh-TW" smtClean="0">
                <a:solidFill>
                  <a:srgbClr val="FF0000"/>
                </a:solidFill>
              </a:rPr>
              <a:t>RPL routers</a:t>
            </a:r>
            <a:r>
              <a:rPr lang="en-US" altLang="zh-TW" smtClean="0"/>
              <a:t>, for instance, 6LoWPAN Border Routers (6LBRs), </a:t>
            </a:r>
            <a:r>
              <a:rPr lang="en-US" altLang="zh-TW" smtClean="0">
                <a:solidFill>
                  <a:srgbClr val="FF0000"/>
                </a:solidFill>
              </a:rPr>
              <a:t>coordinating to synchronize DODAG state and act in concert as if they are a single DODAG root </a:t>
            </a:r>
            <a:r>
              <a:rPr lang="en-US" altLang="zh-TW" smtClean="0"/>
              <a:t>(with multiple interfaces), with respect to the LLN.</a:t>
            </a:r>
            <a:endParaRPr lang="zh-TW" altLang="en-US" smtClean="0"/>
          </a:p>
        </p:txBody>
      </p:sp>
    </p:spTree>
    <p:extLst>
      <p:ext uri="{BB962C8B-B14F-4D97-AF65-F5344CB8AC3E}">
        <p14:creationId xmlns:p14="http://schemas.microsoft.com/office/powerpoint/2010/main" val="9138418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r>
              <a:rPr lang="en-US" altLang="zh-TW" smtClean="0"/>
              <a:t>Terminology</a:t>
            </a:r>
            <a:endParaRPr lang="zh-TW" altLang="en-US" smtClean="0"/>
          </a:p>
        </p:txBody>
      </p:sp>
      <p:sp>
        <p:nvSpPr>
          <p:cNvPr id="12291" name="內容版面配置區 2"/>
          <p:cNvSpPr>
            <a:spLocks noGrp="1"/>
          </p:cNvSpPr>
          <p:nvPr>
            <p:ph idx="1"/>
          </p:nvPr>
        </p:nvSpPr>
        <p:spPr>
          <a:xfrm>
            <a:off x="457200" y="1484313"/>
            <a:ext cx="8507413" cy="4646612"/>
          </a:xfrm>
        </p:spPr>
        <p:txBody>
          <a:bodyPr/>
          <a:lstStyle/>
          <a:p>
            <a:r>
              <a:rPr lang="en-US" altLang="zh-TW" sz="3200" dirty="0" smtClean="0">
                <a:solidFill>
                  <a:srgbClr val="FF0000"/>
                </a:solidFill>
              </a:rPr>
              <a:t>Up</a:t>
            </a:r>
            <a:r>
              <a:rPr lang="en-US" altLang="zh-TW" sz="3200" dirty="0" smtClean="0"/>
              <a:t>: Up refers to the direction from leaf nodes towards DODAG roots, following DODAG edges.</a:t>
            </a:r>
          </a:p>
          <a:p>
            <a:r>
              <a:rPr lang="en-US" altLang="zh-TW" sz="3200" dirty="0" smtClean="0">
                <a:solidFill>
                  <a:srgbClr val="FF0000"/>
                </a:solidFill>
              </a:rPr>
              <a:t>Down</a:t>
            </a:r>
            <a:r>
              <a:rPr lang="en-US" altLang="zh-TW" sz="3200" dirty="0" smtClean="0"/>
              <a:t>: Down refers to the direction from DODAG roots towards leaf nodes, in the reverse direction of DODAG edges.</a:t>
            </a:r>
          </a:p>
        </p:txBody>
      </p:sp>
    </p:spTree>
    <p:extLst>
      <p:ext uri="{BB962C8B-B14F-4D97-AF65-F5344CB8AC3E}">
        <p14:creationId xmlns:p14="http://schemas.microsoft.com/office/powerpoint/2010/main" val="4106145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en-US" altLang="zh-TW" smtClean="0"/>
              <a:t>Terminology</a:t>
            </a:r>
            <a:endParaRPr lang="zh-TW" altLang="en-US" smtClean="0"/>
          </a:p>
        </p:txBody>
      </p:sp>
      <p:sp>
        <p:nvSpPr>
          <p:cNvPr id="13315" name="內容版面配置區 2"/>
          <p:cNvSpPr>
            <a:spLocks noGrp="1"/>
          </p:cNvSpPr>
          <p:nvPr>
            <p:ph idx="1"/>
          </p:nvPr>
        </p:nvSpPr>
        <p:spPr>
          <a:xfrm>
            <a:off x="457200" y="1268413"/>
            <a:ext cx="8507413" cy="4862512"/>
          </a:xfrm>
        </p:spPr>
        <p:txBody>
          <a:bodyPr/>
          <a:lstStyle/>
          <a:p>
            <a:r>
              <a:rPr lang="en-US" altLang="zh-TW" sz="2800" smtClean="0"/>
              <a:t>Rank: A node’s Rank defines the node’s individual position relative to other nodes with respect to a DODAG root. Rank strictly increases in the Down direction and strictly decreases in the Up direction. The exact way Rank is computed depends on the DAG’s Objective Function (OF).</a:t>
            </a:r>
            <a:endParaRPr lang="zh-TW" altLang="en-US" sz="2800"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3933825"/>
            <a:ext cx="367982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5260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en-US" altLang="zh-TW" smtClean="0"/>
              <a:t>Terminology</a:t>
            </a:r>
            <a:endParaRPr lang="zh-TW" altLang="en-US" smtClean="0"/>
          </a:p>
        </p:txBody>
      </p:sp>
      <p:sp>
        <p:nvSpPr>
          <p:cNvPr id="14339" name="內容版面配置區 2"/>
          <p:cNvSpPr>
            <a:spLocks noGrp="1"/>
          </p:cNvSpPr>
          <p:nvPr>
            <p:ph idx="1"/>
          </p:nvPr>
        </p:nvSpPr>
        <p:spPr>
          <a:xfrm>
            <a:off x="457200" y="1341438"/>
            <a:ext cx="8229600" cy="4789487"/>
          </a:xfrm>
        </p:spPr>
        <p:txBody>
          <a:bodyPr/>
          <a:lstStyle/>
          <a:p>
            <a:r>
              <a:rPr lang="en-US" altLang="zh-TW" smtClean="0"/>
              <a:t>Objective Function (OF): An OF defines how routing metrics, optimization objectives, and related functions are used to compute Rank.</a:t>
            </a:r>
          </a:p>
          <a:p>
            <a:pPr lvl="1"/>
            <a:r>
              <a:rPr lang="en-US" altLang="zh-TW" smtClean="0"/>
              <a:t>Currently, two objective functions are defined</a:t>
            </a:r>
          </a:p>
          <a:p>
            <a:pPr lvl="2"/>
            <a:r>
              <a:rPr lang="en-US" altLang="zh-TW" smtClean="0"/>
              <a:t>OF0: based on hop counts (no routing metrics)</a:t>
            </a:r>
          </a:p>
          <a:p>
            <a:pPr lvl="2"/>
            <a:r>
              <a:rPr lang="en-US" altLang="zh-TW" smtClean="0"/>
              <a:t>Minimum rank with hysteresis objective function (MRHOF)</a:t>
            </a:r>
          </a:p>
          <a:p>
            <a:pPr lvl="3"/>
            <a:r>
              <a:rPr lang="en-US" altLang="zh-TW" smtClean="0"/>
              <a:t>The rank computation is based on metrics (e.g. link quality) contained in DIO messages.</a:t>
            </a:r>
          </a:p>
          <a:p>
            <a:pPr lvl="3"/>
            <a:r>
              <a:rPr lang="en-US" altLang="zh-TW" smtClean="0"/>
              <a:t>MRHOF works only for additive metrics</a:t>
            </a:r>
          </a:p>
        </p:txBody>
      </p:sp>
    </p:spTree>
    <p:extLst>
      <p:ext uri="{BB962C8B-B14F-4D97-AF65-F5344CB8AC3E}">
        <p14:creationId xmlns:p14="http://schemas.microsoft.com/office/powerpoint/2010/main" val="801011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en-US" altLang="zh-TW" smtClean="0"/>
              <a:t>Terminology</a:t>
            </a:r>
            <a:endParaRPr lang="zh-TW" altLang="en-US" smtClean="0"/>
          </a:p>
        </p:txBody>
      </p:sp>
      <p:sp>
        <p:nvSpPr>
          <p:cNvPr id="15363" name="內容版面配置區 2"/>
          <p:cNvSpPr>
            <a:spLocks noGrp="1"/>
          </p:cNvSpPr>
          <p:nvPr>
            <p:ph idx="1"/>
          </p:nvPr>
        </p:nvSpPr>
        <p:spPr>
          <a:xfrm>
            <a:off x="457200" y="1484313"/>
            <a:ext cx="8229600" cy="4646612"/>
          </a:xfrm>
        </p:spPr>
        <p:txBody>
          <a:bodyPr/>
          <a:lstStyle/>
          <a:p>
            <a:r>
              <a:rPr lang="en-US" altLang="zh-TW" sz="2800" dirty="0" smtClean="0"/>
              <a:t>Routing Metrics and constraints</a:t>
            </a:r>
          </a:p>
          <a:p>
            <a:pPr lvl="1"/>
            <a:r>
              <a:rPr lang="en-US" altLang="zh-TW" sz="2400" dirty="0" smtClean="0"/>
              <a:t> LLN requires a sophisticated routing metric strategy driven by type of data traffic. </a:t>
            </a:r>
          </a:p>
          <a:p>
            <a:pPr lvl="1"/>
            <a:r>
              <a:rPr lang="en-US" altLang="zh-TW" sz="2400" dirty="0" smtClean="0"/>
              <a:t>A metric is a scalar quantity used as input for best path selection. </a:t>
            </a:r>
          </a:p>
          <a:p>
            <a:pPr lvl="1"/>
            <a:r>
              <a:rPr lang="en-US" altLang="zh-TW" sz="2400" dirty="0" smtClean="0"/>
              <a:t>A constraint is used to prune links or nodes that do not meet the set of constraints. </a:t>
            </a:r>
          </a:p>
          <a:p>
            <a:pPr lvl="1"/>
            <a:r>
              <a:rPr lang="en-US" altLang="zh-TW" sz="2400" dirty="0" smtClean="0"/>
              <a:t>Metrics and constraints can be node or link based. </a:t>
            </a:r>
          </a:p>
          <a:p>
            <a:pPr lvl="2"/>
            <a:r>
              <a:rPr lang="en-US" altLang="zh-TW" sz="2000" dirty="0" smtClean="0"/>
              <a:t>Examples of node level metrics are node state attribute, node energy state etc., while link level metrics can be latency, reliability, link color etc. </a:t>
            </a:r>
          </a:p>
        </p:txBody>
      </p:sp>
    </p:spTree>
    <p:extLst>
      <p:ext uri="{BB962C8B-B14F-4D97-AF65-F5344CB8AC3E}">
        <p14:creationId xmlns:p14="http://schemas.microsoft.com/office/powerpoint/2010/main" val="2449977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en-US" altLang="zh-TW" smtClean="0"/>
              <a:t>Terminology</a:t>
            </a:r>
            <a:endParaRPr lang="zh-TW" altLang="en-US" smtClean="0"/>
          </a:p>
        </p:txBody>
      </p:sp>
      <p:sp>
        <p:nvSpPr>
          <p:cNvPr id="16387" name="內容版面配置區 2"/>
          <p:cNvSpPr>
            <a:spLocks noGrp="1"/>
          </p:cNvSpPr>
          <p:nvPr>
            <p:ph idx="1"/>
          </p:nvPr>
        </p:nvSpPr>
        <p:spPr>
          <a:xfrm>
            <a:off x="457200" y="1341438"/>
            <a:ext cx="8229600" cy="4789487"/>
          </a:xfrm>
        </p:spPr>
        <p:txBody>
          <a:bodyPr/>
          <a:lstStyle/>
          <a:p>
            <a:r>
              <a:rPr lang="en-US" altLang="zh-TW" smtClean="0"/>
              <a:t>Objective Code Point (OCP): An OCP is an identifier that indicates which Objective Function the DODAG uses.</a:t>
            </a:r>
          </a:p>
          <a:p>
            <a:r>
              <a:rPr lang="en-US" altLang="zh-TW" smtClean="0"/>
              <a:t>RPLInstanceID: A RPLInstanceID is a unique identifier within a network. DODAGs with the same RPLInstanceID share the same Objective Function.</a:t>
            </a:r>
            <a:endParaRPr lang="zh-TW" altLang="en-US" smtClean="0"/>
          </a:p>
        </p:txBody>
      </p:sp>
      <p:sp>
        <p:nvSpPr>
          <p:cNvPr id="16388" name="矩形 1"/>
          <p:cNvSpPr>
            <a:spLocks noChangeArrowheads="1"/>
          </p:cNvSpPr>
          <p:nvPr/>
        </p:nvSpPr>
        <p:spPr bwMode="auto">
          <a:xfrm>
            <a:off x="4427538" y="4365625"/>
            <a:ext cx="317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multi-topology routing (MTR) </a:t>
            </a:r>
            <a:endParaRPr lang="zh-TW" altLang="en-US" sz="1800">
              <a:solidFill>
                <a:srgbClr val="FF0000"/>
              </a:solidFill>
              <a:ea typeface="新細明體" panose="02020500000000000000" pitchFamily="18" charset="-120"/>
            </a:endParaRPr>
          </a:p>
        </p:txBody>
      </p:sp>
    </p:spTree>
    <p:extLst>
      <p:ext uri="{BB962C8B-B14F-4D97-AF65-F5344CB8AC3E}">
        <p14:creationId xmlns:p14="http://schemas.microsoft.com/office/powerpoint/2010/main" val="15969899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en-US" altLang="zh-TW" smtClean="0"/>
              <a:t>Terminology</a:t>
            </a:r>
            <a:endParaRPr lang="zh-TW" altLang="en-US" smtClean="0"/>
          </a:p>
        </p:txBody>
      </p:sp>
      <p:sp>
        <p:nvSpPr>
          <p:cNvPr id="17411" name="內容版面配置區 2"/>
          <p:cNvSpPr>
            <a:spLocks noGrp="1"/>
          </p:cNvSpPr>
          <p:nvPr>
            <p:ph idx="1"/>
          </p:nvPr>
        </p:nvSpPr>
        <p:spPr>
          <a:xfrm>
            <a:off x="457200" y="1268760"/>
            <a:ext cx="8229600" cy="4862165"/>
          </a:xfrm>
        </p:spPr>
        <p:txBody>
          <a:bodyPr/>
          <a:lstStyle/>
          <a:p>
            <a:r>
              <a:rPr lang="en-US" altLang="zh-TW" sz="2800" dirty="0" smtClean="0"/>
              <a:t>RPL Instance: A RPL Instance is a set of one or more DODAGs that share a </a:t>
            </a:r>
            <a:r>
              <a:rPr lang="en-US" altLang="zh-TW" sz="2800" dirty="0" err="1" smtClean="0"/>
              <a:t>RPLInstanceID</a:t>
            </a:r>
            <a:r>
              <a:rPr lang="en-US" altLang="zh-TW" sz="2800" dirty="0" smtClean="0"/>
              <a:t>.</a:t>
            </a:r>
          </a:p>
          <a:p>
            <a:r>
              <a:rPr lang="en-US" altLang="zh-TW" sz="2800" dirty="0" smtClean="0"/>
              <a:t>DODAGID: identifier of a DODAG root.</a:t>
            </a:r>
          </a:p>
          <a:p>
            <a:r>
              <a:rPr lang="en-US" altLang="zh-TW" sz="2800" dirty="0" smtClean="0"/>
              <a:t>DODAG Version: a specific iteration ("Version") of a DODAG with a given DODAGID</a:t>
            </a:r>
          </a:p>
          <a:p>
            <a:r>
              <a:rPr lang="en-US" altLang="zh-TW" sz="2800" dirty="0" err="1" smtClean="0"/>
              <a:t>DODAGVersionNumber</a:t>
            </a:r>
            <a:r>
              <a:rPr lang="en-US" altLang="zh-TW" sz="2800" dirty="0" smtClean="0"/>
              <a:t>: a sequential counter that is incremented by the root to form a new Version of a DODAG. </a:t>
            </a:r>
            <a:r>
              <a:rPr lang="en-US" altLang="zh-TW" sz="2800" dirty="0" smtClean="0">
                <a:solidFill>
                  <a:srgbClr val="FF0000"/>
                </a:solidFill>
              </a:rPr>
              <a:t>A DODAG Version is identified uniquely by the (</a:t>
            </a:r>
            <a:r>
              <a:rPr lang="en-US" altLang="zh-TW" sz="2800" dirty="0" err="1" smtClean="0">
                <a:solidFill>
                  <a:srgbClr val="FF0000"/>
                </a:solidFill>
              </a:rPr>
              <a:t>RPLInstanceID</a:t>
            </a:r>
            <a:r>
              <a:rPr lang="en-US" altLang="zh-TW" sz="2800" dirty="0" smtClean="0">
                <a:solidFill>
                  <a:srgbClr val="FF0000"/>
                </a:solidFill>
              </a:rPr>
              <a:t>, DODAGID, </a:t>
            </a:r>
            <a:r>
              <a:rPr lang="en-US" altLang="zh-TW" sz="2800" dirty="0" err="1" smtClean="0">
                <a:solidFill>
                  <a:srgbClr val="FF0000"/>
                </a:solidFill>
              </a:rPr>
              <a:t>DODAGVersionNumber</a:t>
            </a:r>
            <a:r>
              <a:rPr lang="en-US" altLang="zh-TW" sz="2800" dirty="0" smtClean="0">
                <a:solidFill>
                  <a:srgbClr val="FF0000"/>
                </a:solidFill>
              </a:rPr>
              <a:t>) tuple</a:t>
            </a:r>
            <a:endParaRPr lang="zh-TW" altLang="en-US" sz="2800" dirty="0" smtClean="0">
              <a:solidFill>
                <a:srgbClr val="FF0000"/>
              </a:solidFill>
            </a:endParaRPr>
          </a:p>
        </p:txBody>
      </p:sp>
    </p:spTree>
    <p:extLst>
      <p:ext uri="{BB962C8B-B14F-4D97-AF65-F5344CB8AC3E}">
        <p14:creationId xmlns:p14="http://schemas.microsoft.com/office/powerpoint/2010/main" val="719891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en-US" altLang="zh-TW" smtClean="0"/>
              <a:t>Terminology</a:t>
            </a:r>
            <a:endParaRPr lang="zh-TW" altLang="en-US" smtClean="0"/>
          </a:p>
        </p:txBody>
      </p:sp>
      <p:sp>
        <p:nvSpPr>
          <p:cNvPr id="18435" name="內容版面配置區 2"/>
          <p:cNvSpPr>
            <a:spLocks noGrp="1"/>
          </p:cNvSpPr>
          <p:nvPr>
            <p:ph idx="1"/>
          </p:nvPr>
        </p:nvSpPr>
        <p:spPr>
          <a:xfrm>
            <a:off x="457200" y="1125538"/>
            <a:ext cx="8435975" cy="5005387"/>
          </a:xfrm>
        </p:spPr>
        <p:txBody>
          <a:bodyPr/>
          <a:lstStyle/>
          <a:p>
            <a:r>
              <a:rPr lang="en-US" altLang="zh-TW" sz="2800" dirty="0" smtClean="0"/>
              <a:t>Grounded: A DODAG is grounded when the DODAG root can satisfy the Goal. (DAG's root is a border router)</a:t>
            </a:r>
          </a:p>
          <a:p>
            <a:r>
              <a:rPr lang="en-US" altLang="zh-TW" sz="2800" dirty="0" smtClean="0"/>
              <a:t>Floating: A DODAG is floating if it is not grounded. (a </a:t>
            </a:r>
            <a:r>
              <a:rPr lang="en-US" altLang="zh-TW" sz="2800" dirty="0" err="1" smtClean="0"/>
              <a:t>subDAG's</a:t>
            </a:r>
            <a:r>
              <a:rPr lang="en-US" altLang="zh-TW" sz="2800" dirty="0" smtClean="0"/>
              <a:t> root may not be a border router)</a:t>
            </a:r>
          </a:p>
          <a:p>
            <a:r>
              <a:rPr lang="en-US" altLang="zh-TW" sz="2800" dirty="0" smtClean="0"/>
              <a:t>DODAG parent: one of the immediate successors of the node on a path towards the DODAG root.</a:t>
            </a:r>
          </a:p>
          <a:p>
            <a:r>
              <a:rPr lang="en-US" altLang="zh-TW" sz="2800" dirty="0" smtClean="0"/>
              <a:t>Sub-DODAG: The sub-DODAG of a node is the set of other nodes whose paths to the DODAG root pass through that node.</a:t>
            </a:r>
            <a:endParaRPr lang="zh-TW" altLang="en-US" sz="2800" dirty="0" smtClean="0"/>
          </a:p>
        </p:txBody>
      </p:sp>
    </p:spTree>
    <p:extLst>
      <p:ext uri="{BB962C8B-B14F-4D97-AF65-F5344CB8AC3E}">
        <p14:creationId xmlns:p14="http://schemas.microsoft.com/office/powerpoint/2010/main" val="16238055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en-US" altLang="zh-TW" smtClean="0"/>
              <a:t>Terminology</a:t>
            </a:r>
            <a:endParaRPr lang="zh-TW" altLang="en-US" smtClean="0"/>
          </a:p>
        </p:txBody>
      </p:sp>
      <p:sp>
        <p:nvSpPr>
          <p:cNvPr id="20483" name="內容版面配置區 2"/>
          <p:cNvSpPr>
            <a:spLocks noGrp="1"/>
          </p:cNvSpPr>
          <p:nvPr>
            <p:ph idx="1"/>
          </p:nvPr>
        </p:nvSpPr>
        <p:spPr/>
        <p:txBody>
          <a:bodyPr/>
          <a:lstStyle/>
          <a:p>
            <a:r>
              <a:rPr lang="en-US" altLang="zh-TW" smtClean="0"/>
              <a:t>DIO: DODAG Information Object </a:t>
            </a:r>
          </a:p>
          <a:p>
            <a:r>
              <a:rPr lang="en-US" altLang="zh-TW" smtClean="0"/>
              <a:t>DAO: Destination Advertisement Object </a:t>
            </a:r>
          </a:p>
          <a:p>
            <a:r>
              <a:rPr lang="fr-FR" altLang="zh-TW" smtClean="0"/>
              <a:t>DIS: DODAG Information Solicitation </a:t>
            </a:r>
          </a:p>
          <a:p>
            <a:r>
              <a:rPr lang="en-US" altLang="zh-TW" smtClean="0"/>
              <a:t>CC: Consistency Check</a:t>
            </a:r>
            <a:endParaRPr lang="zh-TW" altLang="en-US" smtClean="0"/>
          </a:p>
        </p:txBody>
      </p:sp>
    </p:spTree>
    <p:extLst>
      <p:ext uri="{BB962C8B-B14F-4D97-AF65-F5344CB8AC3E}">
        <p14:creationId xmlns:p14="http://schemas.microsoft.com/office/powerpoint/2010/main" val="323282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pPr>
              <a:defRPr/>
            </a:pPr>
            <a:r>
              <a:rPr lang="en-US" altLang="zh-TW"/>
              <a:t>Copyright reserved 2012 (Ren-Hung Hwang)</a:t>
            </a:r>
          </a:p>
        </p:txBody>
      </p:sp>
      <p:sp>
        <p:nvSpPr>
          <p:cNvPr id="5" name="投影片編號版面配置區 5"/>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BC9DA83F-5B2A-4CF2-97D8-DD1513C484F9}" type="slidenum">
              <a:rPr kumimoji="0" lang="en-US" altLang="zh-TW">
                <a:latin typeface="Garamond" panose="02020404030301010803" pitchFamily="18" charset="0"/>
              </a:rPr>
              <a:pPr eaLnBrk="1" hangingPunct="1"/>
              <a:t>8</a:t>
            </a:fld>
            <a:endParaRPr kumimoji="0" lang="en-US" altLang="zh-TW">
              <a:latin typeface="Garamond" panose="02020404030301010803" pitchFamily="18" charset="0"/>
            </a:endParaRPr>
          </a:p>
        </p:txBody>
      </p:sp>
      <p:sp>
        <p:nvSpPr>
          <p:cNvPr id="9220" name="Rectangle 2"/>
          <p:cNvSpPr>
            <a:spLocks noGrp="1" noChangeArrowheads="1"/>
          </p:cNvSpPr>
          <p:nvPr>
            <p:ph type="title"/>
          </p:nvPr>
        </p:nvSpPr>
        <p:spPr/>
        <p:txBody>
          <a:bodyPr/>
          <a:lstStyle/>
          <a:p>
            <a:pPr eaLnBrk="1" hangingPunct="1"/>
            <a:r>
              <a:rPr lang="en-US" altLang="zh-TW" smtClean="0"/>
              <a:t>IPv6</a:t>
            </a:r>
          </a:p>
        </p:txBody>
      </p:sp>
      <p:sp>
        <p:nvSpPr>
          <p:cNvPr id="9221" name="Rectangle 3"/>
          <p:cNvSpPr>
            <a:spLocks noGrp="1" noChangeArrowheads="1"/>
          </p:cNvSpPr>
          <p:nvPr>
            <p:ph type="body" idx="1"/>
          </p:nvPr>
        </p:nvSpPr>
        <p:spPr/>
        <p:txBody>
          <a:bodyPr/>
          <a:lstStyle/>
          <a:p>
            <a:pPr eaLnBrk="1" hangingPunct="1">
              <a:lnSpc>
                <a:spcPct val="90000"/>
              </a:lnSpc>
            </a:pPr>
            <a:r>
              <a:rPr lang="en-US" altLang="zh-TW" sz="2600" dirty="0" smtClean="0"/>
              <a:t>Problems with IPv4</a:t>
            </a:r>
          </a:p>
          <a:p>
            <a:pPr lvl="1" eaLnBrk="1" hangingPunct="1">
              <a:lnSpc>
                <a:spcPct val="90000"/>
              </a:lnSpc>
            </a:pPr>
            <a:r>
              <a:rPr lang="en-US" altLang="zh-TW" sz="2200" dirty="0" smtClean="0"/>
              <a:t>Shortage of address space</a:t>
            </a:r>
          </a:p>
          <a:p>
            <a:pPr lvl="1" eaLnBrk="1" hangingPunct="1">
              <a:lnSpc>
                <a:spcPct val="90000"/>
              </a:lnSpc>
            </a:pPr>
            <a:r>
              <a:rPr lang="en-US" altLang="zh-TW" sz="2200" dirty="0" smtClean="0"/>
              <a:t>Lack of Quality of Service guarantee</a:t>
            </a:r>
          </a:p>
          <a:p>
            <a:pPr eaLnBrk="1" hangingPunct="1">
              <a:lnSpc>
                <a:spcPct val="90000"/>
              </a:lnSpc>
            </a:pPr>
            <a:r>
              <a:rPr lang="en-US" altLang="zh-TW" sz="2600" dirty="0" smtClean="0"/>
              <a:t>New features of IPv6</a:t>
            </a:r>
          </a:p>
          <a:p>
            <a:pPr lvl="1" eaLnBrk="1" hangingPunct="1">
              <a:lnSpc>
                <a:spcPct val="90000"/>
              </a:lnSpc>
            </a:pPr>
            <a:r>
              <a:rPr lang="en-US" altLang="zh-TW" sz="2200" dirty="0" smtClean="0">
                <a:solidFill>
                  <a:srgbClr val="FF0000"/>
                </a:solidFill>
              </a:rPr>
              <a:t>Enlarge address space</a:t>
            </a:r>
          </a:p>
          <a:p>
            <a:pPr lvl="1" eaLnBrk="1" hangingPunct="1">
              <a:lnSpc>
                <a:spcPct val="90000"/>
              </a:lnSpc>
            </a:pPr>
            <a:r>
              <a:rPr lang="en-US" altLang="zh-TW" sz="2200" dirty="0" smtClean="0">
                <a:solidFill>
                  <a:srgbClr val="FF0000"/>
                </a:solidFill>
              </a:rPr>
              <a:t>Fixed header format </a:t>
            </a:r>
            <a:r>
              <a:rPr lang="en-US" altLang="zh-TW" sz="2200" dirty="0" smtClean="0"/>
              <a:t>helps speed processing/forwarding</a:t>
            </a:r>
          </a:p>
          <a:p>
            <a:pPr lvl="1" eaLnBrk="1" hangingPunct="1">
              <a:lnSpc>
                <a:spcPct val="90000"/>
              </a:lnSpc>
            </a:pPr>
            <a:r>
              <a:rPr lang="en-US" altLang="zh-TW" sz="2200" dirty="0" smtClean="0">
                <a:solidFill>
                  <a:srgbClr val="FF0000"/>
                </a:solidFill>
              </a:rPr>
              <a:t>Better support for Quality of Service</a:t>
            </a:r>
          </a:p>
          <a:p>
            <a:pPr lvl="1" eaLnBrk="1" hangingPunct="1">
              <a:lnSpc>
                <a:spcPct val="90000"/>
              </a:lnSpc>
            </a:pPr>
            <a:r>
              <a:rPr lang="en-US" altLang="zh-TW" sz="2200" dirty="0" smtClean="0">
                <a:solidFill>
                  <a:srgbClr val="FF0000"/>
                </a:solidFill>
              </a:rPr>
              <a:t>Neighbor discovery and Auto-configuration</a:t>
            </a:r>
          </a:p>
          <a:p>
            <a:pPr lvl="1" eaLnBrk="1" hangingPunct="1">
              <a:lnSpc>
                <a:spcPct val="90000"/>
              </a:lnSpc>
            </a:pPr>
            <a:r>
              <a:rPr lang="en-US" altLang="zh-TW" sz="2200" dirty="0" smtClean="0"/>
              <a:t>Hierarchical address architecture (improved address aggregation)</a:t>
            </a:r>
          </a:p>
          <a:p>
            <a:pPr lvl="1" eaLnBrk="1" hangingPunct="1">
              <a:lnSpc>
                <a:spcPct val="90000"/>
              </a:lnSpc>
            </a:pPr>
            <a:r>
              <a:rPr lang="en-US" altLang="zh-TW" sz="2200" dirty="0" smtClean="0"/>
              <a:t>new “</a:t>
            </a:r>
            <a:r>
              <a:rPr lang="en-US" altLang="zh-TW" sz="2200" dirty="0" err="1" smtClean="0"/>
              <a:t>anycast</a:t>
            </a:r>
            <a:r>
              <a:rPr lang="en-US" altLang="zh-TW" sz="2200" dirty="0" smtClean="0"/>
              <a:t>” address: route to “best” of several replicated servers </a:t>
            </a:r>
          </a:p>
        </p:txBody>
      </p:sp>
    </p:spTree>
    <p:extLst>
      <p:ext uri="{BB962C8B-B14F-4D97-AF65-F5344CB8AC3E}">
        <p14:creationId xmlns:p14="http://schemas.microsoft.com/office/powerpoint/2010/main" val="9119320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2"/>
          <p:cNvSpPr>
            <a:spLocks noGrp="1"/>
          </p:cNvSpPr>
          <p:nvPr>
            <p:ph type="title"/>
          </p:nvPr>
        </p:nvSpPr>
        <p:spPr/>
        <p:txBody>
          <a:bodyPr/>
          <a:lstStyle/>
          <a:p>
            <a:r>
              <a:rPr lang="en-US" altLang="zh-TW" smtClean="0"/>
              <a:t>RPLinstanceID</a:t>
            </a:r>
            <a:endParaRPr lang="zh-TW" altLang="en-US" smtClean="0"/>
          </a:p>
        </p:txBody>
      </p:sp>
      <p:sp>
        <p:nvSpPr>
          <p:cNvPr id="21507" name="內容版面配置區 3"/>
          <p:cNvSpPr>
            <a:spLocks noGrp="1"/>
          </p:cNvSpPr>
          <p:nvPr>
            <p:ph idx="1"/>
          </p:nvPr>
        </p:nvSpPr>
        <p:spPr/>
        <p:txBody>
          <a:bodyPr/>
          <a:lstStyle/>
          <a:p>
            <a:r>
              <a:rPr lang="en-US" altLang="zh-TW" smtClean="0"/>
              <a:t>Multiple concurrent instances of RPL may operate in a given network, each of them is characterized by a unique RPLinstanceID.</a:t>
            </a:r>
          </a:p>
          <a:p>
            <a:pPr lvl="1"/>
            <a:r>
              <a:rPr lang="en-US" altLang="zh-TW" smtClean="0"/>
              <a:t>Below, we describe the behavior of an individual RPL instance.</a:t>
            </a:r>
          </a:p>
          <a:p>
            <a:pPr lvl="1"/>
            <a:r>
              <a:rPr lang="en-US" altLang="zh-TW" smtClean="0"/>
              <a:t>A RPL instance defines Optimization Objective when forming paths towards roots based on one or more metrics</a:t>
            </a:r>
          </a:p>
          <a:p>
            <a:pPr lvl="2"/>
            <a:r>
              <a:rPr lang="en-US" altLang="zh-TW" smtClean="0"/>
              <a:t>Metrics may include both Link properties (Reliability, Latency) and Node properties (Powered on not)</a:t>
            </a:r>
          </a:p>
        </p:txBody>
      </p:sp>
      <p:sp>
        <p:nvSpPr>
          <p:cNvPr id="2" name="投影片編號版面配置區 1"/>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2CA8247-507A-4130-8F22-44829762E19D}" type="slidenum">
              <a:rPr kumimoji="0" lang="zh-TW" altLang="en-US">
                <a:latin typeface="Garamond" panose="02020404030301010803" pitchFamily="18" charset="0"/>
              </a:rPr>
              <a:pPr eaLnBrk="1" hangingPunct="1"/>
              <a:t>80</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39593378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en-US" altLang="zh-TW" smtClean="0"/>
              <a:t>Topology</a:t>
            </a:r>
            <a:endParaRPr lang="zh-TW" altLang="en-US" smtClean="0"/>
          </a:p>
        </p:txBody>
      </p:sp>
      <p:sp>
        <p:nvSpPr>
          <p:cNvPr id="22531" name="內容版面配置區 2"/>
          <p:cNvSpPr>
            <a:spLocks noGrp="1"/>
          </p:cNvSpPr>
          <p:nvPr>
            <p:ph idx="1"/>
          </p:nvPr>
        </p:nvSpPr>
        <p:spPr>
          <a:xfrm>
            <a:off x="457200" y="1268413"/>
            <a:ext cx="8229600" cy="4862512"/>
          </a:xfrm>
        </p:spPr>
        <p:txBody>
          <a:bodyPr/>
          <a:lstStyle/>
          <a:p>
            <a:r>
              <a:rPr lang="en-US" altLang="zh-TW" smtClean="0"/>
              <a:t>RPL organizes a topology as a Directed Acyclic Graph (DAG) that is partitioned into one or more Destination Oriented DAGs (DODAGs), one DODAG per sink.</a:t>
            </a:r>
          </a:p>
          <a:p>
            <a:r>
              <a:rPr lang="en-US" altLang="zh-TW" smtClean="0"/>
              <a:t>A RPLInstanceID identifies a set of one or more Destination Oriented DAGs (DODAGs).</a:t>
            </a:r>
          </a:p>
          <a:p>
            <a:r>
              <a:rPr lang="en-US" altLang="zh-TW" smtClean="0"/>
              <a:t>The set of DODAGs identified by a RPLInstanceID is called a RPL Instance. All DODAGs in the same RPL Instance use the same OF.</a:t>
            </a:r>
            <a:endParaRPr lang="zh-TW" altLang="en-US" smtClean="0"/>
          </a:p>
        </p:txBody>
      </p:sp>
    </p:spTree>
    <p:extLst>
      <p:ext uri="{BB962C8B-B14F-4D97-AF65-F5344CB8AC3E}">
        <p14:creationId xmlns:p14="http://schemas.microsoft.com/office/powerpoint/2010/main" val="31372735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en-US" altLang="zh-TW" smtClean="0"/>
              <a:t>Overview of DODAG Construction</a:t>
            </a:r>
            <a:endParaRPr lang="zh-TW" altLang="en-US" smtClean="0"/>
          </a:p>
        </p:txBody>
      </p:sp>
      <p:sp>
        <p:nvSpPr>
          <p:cNvPr id="24579" name="內容版面配置區 2"/>
          <p:cNvSpPr>
            <a:spLocks noGrp="1"/>
          </p:cNvSpPr>
          <p:nvPr>
            <p:ph idx="1"/>
          </p:nvPr>
        </p:nvSpPr>
        <p:spPr>
          <a:xfrm>
            <a:off x="457200" y="1196975"/>
            <a:ext cx="8229600" cy="4933950"/>
          </a:xfrm>
        </p:spPr>
        <p:txBody>
          <a:bodyPr/>
          <a:lstStyle/>
          <a:p>
            <a:r>
              <a:rPr lang="en-US" altLang="zh-TW" sz="2000" dirty="0" smtClean="0"/>
              <a:t>Some nodes are </a:t>
            </a:r>
            <a:r>
              <a:rPr lang="en-US" altLang="zh-TW" sz="2000" dirty="0" smtClean="0">
                <a:solidFill>
                  <a:srgbClr val="FF0000"/>
                </a:solidFill>
              </a:rPr>
              <a:t>configured</a:t>
            </a:r>
            <a:r>
              <a:rPr lang="en-US" altLang="zh-TW" sz="2000" dirty="0" smtClean="0"/>
              <a:t> to be </a:t>
            </a:r>
            <a:r>
              <a:rPr lang="en-US" altLang="zh-TW" sz="2000" dirty="0" smtClean="0">
                <a:solidFill>
                  <a:srgbClr val="FF0000"/>
                </a:solidFill>
              </a:rPr>
              <a:t>DODAG roots</a:t>
            </a:r>
            <a:r>
              <a:rPr lang="en-US" altLang="zh-TW" sz="2000" dirty="0" smtClean="0"/>
              <a:t>, with associated DODAG configurations.</a:t>
            </a:r>
          </a:p>
          <a:p>
            <a:r>
              <a:rPr lang="en-US" altLang="zh-TW" sz="2000" dirty="0" smtClean="0"/>
              <a:t>Nodes advertise their presence, affiliation with a DODAG, routing cost, and related metrics by sending link-local </a:t>
            </a:r>
            <a:r>
              <a:rPr lang="en-US" altLang="zh-TW" sz="2000" dirty="0" smtClean="0">
                <a:solidFill>
                  <a:srgbClr val="FF0000"/>
                </a:solidFill>
              </a:rPr>
              <a:t>multicast DIO </a:t>
            </a:r>
            <a:r>
              <a:rPr lang="en-US" altLang="zh-TW" sz="2000" dirty="0" smtClean="0"/>
              <a:t>messages to all-RPL-nodes.</a:t>
            </a:r>
          </a:p>
          <a:p>
            <a:r>
              <a:rPr lang="en-US" altLang="zh-TW" sz="2000" dirty="0" smtClean="0"/>
              <a:t>Nodes listen for DIOs and use their information to join a new DODAG (thus, </a:t>
            </a:r>
            <a:r>
              <a:rPr lang="en-US" altLang="zh-TW" sz="2000" dirty="0" smtClean="0">
                <a:solidFill>
                  <a:srgbClr val="FF0000"/>
                </a:solidFill>
              </a:rPr>
              <a:t>selecting DODAG parents</a:t>
            </a:r>
            <a:r>
              <a:rPr lang="en-US" altLang="zh-TW" sz="2000" dirty="0" smtClean="0"/>
              <a:t>), or to maintain an existing DODAG, according to the specified Objective Function and Rank of their neighbors.</a:t>
            </a:r>
          </a:p>
          <a:p>
            <a:r>
              <a:rPr lang="en-US" altLang="zh-TW" sz="2000" dirty="0" smtClean="0"/>
              <a:t>Nodes provision </a:t>
            </a:r>
            <a:r>
              <a:rPr lang="en-US" altLang="zh-TW" sz="2000" dirty="0" smtClean="0">
                <a:solidFill>
                  <a:srgbClr val="FF0000"/>
                </a:solidFill>
              </a:rPr>
              <a:t>routing table </a:t>
            </a:r>
            <a:r>
              <a:rPr lang="en-US" altLang="zh-TW" sz="2000" dirty="0" smtClean="0"/>
              <a:t>entries, for the destinations specified by the DIO message, via their DODAG parents in the DODAG Version. </a:t>
            </a:r>
            <a:r>
              <a:rPr lang="en-US" altLang="zh-TW" sz="2000" dirty="0" smtClean="0">
                <a:solidFill>
                  <a:srgbClr val="FF0000"/>
                </a:solidFill>
              </a:rPr>
              <a:t>Nodes that decide to join a DODAG can provision one or more DODAG parents as the next hop </a:t>
            </a:r>
            <a:r>
              <a:rPr lang="en-US" altLang="zh-TW" sz="2000" dirty="0" smtClean="0"/>
              <a:t>for the default route and a number of other external routes for the associated instance.</a:t>
            </a:r>
          </a:p>
          <a:p>
            <a:pPr lvl="1"/>
            <a:r>
              <a:rPr lang="en-US" altLang="zh-TW" sz="1600" dirty="0" smtClean="0"/>
              <a:t>chooses parents that minimize path cost to the DODAG root</a:t>
            </a:r>
            <a:endParaRPr lang="zh-TW" altLang="en-US" sz="1600" dirty="0" smtClean="0"/>
          </a:p>
        </p:txBody>
      </p:sp>
    </p:spTree>
    <p:extLst>
      <p:ext uri="{BB962C8B-B14F-4D97-AF65-F5344CB8AC3E}">
        <p14:creationId xmlns:p14="http://schemas.microsoft.com/office/powerpoint/2010/main" val="33311156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smtClean="0"/>
              <a:t>DODAG Construction (2</a:t>
            </a:r>
            <a:r>
              <a:rPr lang="en-US" altLang="zh-TW" baseline="30000" smtClean="0"/>
              <a:t>nd</a:t>
            </a:r>
            <a:r>
              <a:rPr lang="en-US" altLang="zh-TW" smtClean="0"/>
              <a:t> view)</a:t>
            </a:r>
            <a:endParaRPr lang="zh-TW" altLang="en-US" smtClean="0"/>
          </a:p>
        </p:txBody>
      </p:sp>
      <p:sp>
        <p:nvSpPr>
          <p:cNvPr id="25603" name="內容版面配置區 2"/>
          <p:cNvSpPr>
            <a:spLocks noGrp="1"/>
          </p:cNvSpPr>
          <p:nvPr>
            <p:ph idx="1"/>
          </p:nvPr>
        </p:nvSpPr>
        <p:spPr/>
        <p:txBody>
          <a:bodyPr/>
          <a:lstStyle/>
          <a:p>
            <a:r>
              <a:rPr lang="en-US" altLang="zh-TW" sz="2400" dirty="0" smtClean="0"/>
              <a:t>The </a:t>
            </a:r>
            <a:r>
              <a:rPr lang="en-US" altLang="zh-TW" sz="2400" dirty="0" smtClean="0">
                <a:solidFill>
                  <a:srgbClr val="FF0000"/>
                </a:solidFill>
              </a:rPr>
              <a:t>root</a:t>
            </a:r>
            <a:r>
              <a:rPr lang="en-US" altLang="zh-TW" sz="2400" dirty="0" smtClean="0"/>
              <a:t> starts </a:t>
            </a:r>
            <a:r>
              <a:rPr lang="en-US" altLang="zh-TW" sz="2400" dirty="0" smtClean="0">
                <a:solidFill>
                  <a:srgbClr val="FF0000"/>
                </a:solidFill>
              </a:rPr>
              <a:t>advertising</a:t>
            </a:r>
            <a:r>
              <a:rPr lang="en-US" altLang="zh-TW" sz="2400" dirty="0" smtClean="0"/>
              <a:t> the information about the graph using the </a:t>
            </a:r>
            <a:r>
              <a:rPr lang="en-US" altLang="zh-TW" sz="2400" dirty="0" smtClean="0">
                <a:solidFill>
                  <a:srgbClr val="FF0000"/>
                </a:solidFill>
              </a:rPr>
              <a:t>DIO</a:t>
            </a:r>
            <a:r>
              <a:rPr lang="en-US" altLang="zh-TW" sz="2400" dirty="0" smtClean="0"/>
              <a:t> message. </a:t>
            </a:r>
          </a:p>
          <a:p>
            <a:r>
              <a:rPr lang="en-US" altLang="zh-TW" sz="2400" dirty="0" smtClean="0"/>
              <a:t>The </a:t>
            </a:r>
            <a:r>
              <a:rPr lang="en-US" altLang="zh-TW" sz="2400" dirty="0" smtClean="0">
                <a:solidFill>
                  <a:srgbClr val="FF0000"/>
                </a:solidFill>
              </a:rPr>
              <a:t>neighboring</a:t>
            </a:r>
            <a:r>
              <a:rPr lang="en-US" altLang="zh-TW" sz="2400" dirty="0" smtClean="0"/>
              <a:t> </a:t>
            </a:r>
            <a:r>
              <a:rPr lang="en-US" altLang="zh-TW" sz="2400" dirty="0" smtClean="0">
                <a:solidFill>
                  <a:srgbClr val="FF0000"/>
                </a:solidFill>
              </a:rPr>
              <a:t>nodes</a:t>
            </a:r>
            <a:r>
              <a:rPr lang="en-US" altLang="zh-TW" sz="2400" dirty="0" smtClean="0"/>
              <a:t> of the root will receive and process DIO message potentially from multiple nodes and makes a decision based on certain  rules  (according  to  the  objective  function,  DAG  characteristics,  advertised path cost and potentially local policy) whether to </a:t>
            </a:r>
            <a:r>
              <a:rPr lang="en-US" altLang="zh-TW" sz="2400" dirty="0" smtClean="0">
                <a:solidFill>
                  <a:srgbClr val="FF0000"/>
                </a:solidFill>
              </a:rPr>
              <a:t>join the graph </a:t>
            </a:r>
            <a:r>
              <a:rPr lang="en-US" altLang="zh-TW" sz="2400" dirty="0" smtClean="0"/>
              <a:t>or not. </a:t>
            </a:r>
          </a:p>
          <a:p>
            <a:r>
              <a:rPr lang="en-US" altLang="zh-TW" sz="2400" dirty="0" smtClean="0"/>
              <a:t>Once the node has joined a graph it has a route toward the graph (DODAG) root. </a:t>
            </a:r>
          </a:p>
          <a:p>
            <a:r>
              <a:rPr lang="en-US" altLang="zh-TW" sz="2400" dirty="0" smtClean="0"/>
              <a:t>The graph root is termed as the ‘parent’ of the node. </a:t>
            </a:r>
            <a:endParaRPr lang="zh-TW" altLang="en-US" sz="2400" dirty="0" smtClean="0"/>
          </a:p>
        </p:txBody>
      </p:sp>
    </p:spTree>
    <p:extLst>
      <p:ext uri="{BB962C8B-B14F-4D97-AF65-F5344CB8AC3E}">
        <p14:creationId xmlns:p14="http://schemas.microsoft.com/office/powerpoint/2010/main" val="27188392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smtClean="0"/>
              <a:t>DODAG Construction (2</a:t>
            </a:r>
            <a:r>
              <a:rPr lang="en-US" altLang="zh-TW" baseline="30000" smtClean="0"/>
              <a:t>nd</a:t>
            </a:r>
            <a:r>
              <a:rPr lang="en-US" altLang="zh-TW" smtClean="0"/>
              <a:t> view)</a:t>
            </a:r>
            <a:endParaRPr lang="zh-TW" altLang="en-US" smtClean="0"/>
          </a:p>
        </p:txBody>
      </p:sp>
      <p:sp>
        <p:nvSpPr>
          <p:cNvPr id="26627" name="內容版面配置區 2"/>
          <p:cNvSpPr>
            <a:spLocks noGrp="1"/>
          </p:cNvSpPr>
          <p:nvPr>
            <p:ph idx="1"/>
          </p:nvPr>
        </p:nvSpPr>
        <p:spPr>
          <a:xfrm>
            <a:off x="457200" y="1125538"/>
            <a:ext cx="8229600" cy="5005387"/>
          </a:xfrm>
        </p:spPr>
        <p:txBody>
          <a:bodyPr/>
          <a:lstStyle/>
          <a:p>
            <a:r>
              <a:rPr lang="en-US" altLang="zh-TW" sz="2400" dirty="0" smtClean="0"/>
              <a:t>The </a:t>
            </a:r>
            <a:r>
              <a:rPr lang="en-US" altLang="zh-TW" sz="2400" dirty="0" smtClean="0">
                <a:solidFill>
                  <a:srgbClr val="FF0000"/>
                </a:solidFill>
              </a:rPr>
              <a:t>node computes the ‘rank’</a:t>
            </a:r>
            <a:r>
              <a:rPr lang="en-US" altLang="zh-TW" sz="2400" dirty="0" smtClean="0"/>
              <a:t> of itself within the graph,  which indicates the “coordinates” of the node in the  graph hierarchy.  </a:t>
            </a:r>
          </a:p>
          <a:p>
            <a:r>
              <a:rPr lang="en-US" altLang="zh-TW" sz="2400" dirty="0" smtClean="0"/>
              <a:t>If configured to act as a router, it starts </a:t>
            </a:r>
            <a:r>
              <a:rPr lang="en-US" altLang="zh-TW" sz="2400" dirty="0" smtClean="0">
                <a:solidFill>
                  <a:srgbClr val="FF0000"/>
                </a:solidFill>
              </a:rPr>
              <a:t>advertising</a:t>
            </a:r>
            <a:r>
              <a:rPr lang="en-US" altLang="zh-TW" sz="2400" dirty="0" smtClean="0"/>
              <a:t> the graph information with the new information </a:t>
            </a:r>
            <a:r>
              <a:rPr lang="en-US" altLang="zh-TW" sz="2400" dirty="0" smtClean="0">
                <a:solidFill>
                  <a:srgbClr val="FF0000"/>
                </a:solidFill>
              </a:rPr>
              <a:t>to its neighboring peers</a:t>
            </a:r>
            <a:r>
              <a:rPr lang="en-US" altLang="zh-TW" sz="2400" dirty="0" smtClean="0"/>
              <a:t>. </a:t>
            </a:r>
          </a:p>
          <a:p>
            <a:r>
              <a:rPr lang="en-US" altLang="zh-TW" sz="2400" dirty="0" smtClean="0"/>
              <a:t>If the node is a “leaf node”, it simply joins the graph and  does not send any DIO message.  </a:t>
            </a:r>
          </a:p>
          <a:p>
            <a:r>
              <a:rPr lang="en-US" altLang="zh-TW" sz="2400" dirty="0" smtClean="0">
                <a:solidFill>
                  <a:srgbClr val="FF0000"/>
                </a:solidFill>
              </a:rPr>
              <a:t>The neighboring peers will repeat this process and do parent selection, route addition and graph information advertisement using DIO messages</a:t>
            </a:r>
            <a:r>
              <a:rPr lang="en-US" altLang="zh-TW" sz="2400" dirty="0" smtClean="0"/>
              <a:t>. </a:t>
            </a:r>
          </a:p>
          <a:p>
            <a:r>
              <a:rPr lang="en-US" altLang="zh-TW" sz="2400" dirty="0" smtClean="0"/>
              <a:t>This rippling effect builds the graph edges out from the root to the leaf nodes where the process terminates. </a:t>
            </a:r>
            <a:endParaRPr lang="zh-TW" altLang="en-US" sz="2400" dirty="0" smtClean="0"/>
          </a:p>
        </p:txBody>
      </p:sp>
    </p:spTree>
    <p:extLst>
      <p:ext uri="{BB962C8B-B14F-4D97-AF65-F5344CB8AC3E}">
        <p14:creationId xmlns:p14="http://schemas.microsoft.com/office/powerpoint/2010/main" val="3036810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en-US" altLang="zh-TW" smtClean="0"/>
              <a:t>DODAG Construction (2</a:t>
            </a:r>
            <a:r>
              <a:rPr lang="en-US" altLang="zh-TW" baseline="30000" smtClean="0"/>
              <a:t>nd</a:t>
            </a:r>
            <a:r>
              <a:rPr lang="en-US" altLang="zh-TW" smtClean="0"/>
              <a:t> view)</a:t>
            </a:r>
            <a:endParaRPr lang="zh-TW" altLang="en-US" smtClean="0"/>
          </a:p>
        </p:txBody>
      </p:sp>
      <p:sp>
        <p:nvSpPr>
          <p:cNvPr id="27651" name="內容版面配置區 2"/>
          <p:cNvSpPr>
            <a:spLocks noGrp="1"/>
          </p:cNvSpPr>
          <p:nvPr>
            <p:ph idx="1"/>
          </p:nvPr>
        </p:nvSpPr>
        <p:spPr/>
        <p:txBody>
          <a:bodyPr/>
          <a:lstStyle/>
          <a:p>
            <a:r>
              <a:rPr lang="en-US" altLang="zh-TW" sz="2400" dirty="0" smtClean="0"/>
              <a:t> In this formation </a:t>
            </a:r>
            <a:r>
              <a:rPr lang="en-US" altLang="zh-TW" sz="2400" dirty="0" smtClean="0">
                <a:solidFill>
                  <a:srgbClr val="FF0000"/>
                </a:solidFill>
              </a:rPr>
              <a:t>each node has a routing entry towards its parent</a:t>
            </a:r>
            <a:r>
              <a:rPr lang="en-US" altLang="zh-TW" sz="2400" dirty="0" smtClean="0"/>
              <a:t> (or multiple parents depending on the objective function) </a:t>
            </a:r>
            <a:r>
              <a:rPr lang="en-US" altLang="zh-TW" sz="2400" dirty="0" smtClean="0">
                <a:solidFill>
                  <a:srgbClr val="FF0000"/>
                </a:solidFill>
              </a:rPr>
              <a:t>in a hop-by-hop fashion and the leaf nodes can send a data packet all the way to root of the graph by just forwarding the packet to its immediate parent</a:t>
            </a:r>
            <a:r>
              <a:rPr lang="en-US" altLang="zh-TW" sz="2400" dirty="0" smtClean="0"/>
              <a:t>. </a:t>
            </a:r>
          </a:p>
          <a:p>
            <a:r>
              <a:rPr lang="en-US" altLang="zh-TW" sz="2400" dirty="0" smtClean="0"/>
              <a:t>This model represents a </a:t>
            </a:r>
            <a:r>
              <a:rPr lang="en-US" altLang="zh-TW" sz="2400" dirty="0" smtClean="0">
                <a:solidFill>
                  <a:srgbClr val="FF0000"/>
                </a:solidFill>
              </a:rPr>
              <a:t>MP2P (Multipoint-to-point) </a:t>
            </a:r>
            <a:r>
              <a:rPr lang="en-US" altLang="zh-TW" sz="2400" dirty="0" smtClean="0"/>
              <a:t>forwarding model where each node of the graph has  reach-ability toward the graph root. This is also referred  to as </a:t>
            </a:r>
            <a:r>
              <a:rPr lang="en-US" altLang="zh-TW" sz="2400" dirty="0" smtClean="0">
                <a:solidFill>
                  <a:srgbClr val="FF0000"/>
                </a:solidFill>
              </a:rPr>
              <a:t>UPWARD routing</a:t>
            </a:r>
            <a:r>
              <a:rPr lang="en-US" altLang="zh-TW" sz="2400" dirty="0" smtClean="0"/>
              <a:t>. </a:t>
            </a:r>
          </a:p>
        </p:txBody>
      </p:sp>
    </p:spTree>
    <p:extLst>
      <p:ext uri="{BB962C8B-B14F-4D97-AF65-F5344CB8AC3E}">
        <p14:creationId xmlns:p14="http://schemas.microsoft.com/office/powerpoint/2010/main" val="2233926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mtClean="0"/>
              <a:t>DODAG Construction (2</a:t>
            </a:r>
            <a:r>
              <a:rPr lang="en-US" altLang="zh-TW" baseline="30000" smtClean="0"/>
              <a:t>nd</a:t>
            </a:r>
            <a:r>
              <a:rPr lang="en-US" altLang="zh-TW" smtClean="0"/>
              <a:t> view)</a:t>
            </a:r>
            <a:endParaRPr lang="zh-TW" altLang="en-US" smtClean="0"/>
          </a:p>
        </p:txBody>
      </p:sp>
      <p:sp>
        <p:nvSpPr>
          <p:cNvPr id="28675" name="內容版面配置區 2"/>
          <p:cNvSpPr>
            <a:spLocks noGrp="1"/>
          </p:cNvSpPr>
          <p:nvPr>
            <p:ph idx="1"/>
          </p:nvPr>
        </p:nvSpPr>
        <p:spPr/>
        <p:txBody>
          <a:bodyPr/>
          <a:lstStyle/>
          <a:p>
            <a:r>
              <a:rPr lang="en-US" altLang="zh-TW" sz="2800" dirty="0" smtClean="0"/>
              <a:t>Each node in the graph has a ‘</a:t>
            </a:r>
            <a:r>
              <a:rPr lang="en-US" altLang="zh-TW" sz="2800" dirty="0" smtClean="0">
                <a:solidFill>
                  <a:srgbClr val="FF0000"/>
                </a:solidFill>
              </a:rPr>
              <a:t>rank</a:t>
            </a:r>
            <a:r>
              <a:rPr lang="en-US" altLang="zh-TW" sz="2800" dirty="0" smtClean="0"/>
              <a:t>’ that is relative and represents an increasing coordinate of the </a:t>
            </a:r>
            <a:r>
              <a:rPr lang="en-US" altLang="zh-TW" sz="2800" dirty="0" smtClean="0">
                <a:solidFill>
                  <a:srgbClr val="FF0000"/>
                </a:solidFill>
              </a:rPr>
              <a:t>relative position of the node with respect to the root in graph topology</a:t>
            </a:r>
            <a:r>
              <a:rPr lang="en-US" altLang="zh-TW" sz="2800" dirty="0" smtClean="0"/>
              <a:t>. </a:t>
            </a:r>
          </a:p>
          <a:p>
            <a:r>
              <a:rPr lang="en-US" altLang="zh-TW" sz="2800" dirty="0" smtClean="0"/>
              <a:t>The notion of “rank” is used by RPL for various purposes including </a:t>
            </a:r>
            <a:r>
              <a:rPr lang="en-US" altLang="zh-TW" sz="2800" dirty="0" smtClean="0">
                <a:solidFill>
                  <a:srgbClr val="FF0000"/>
                </a:solidFill>
              </a:rPr>
              <a:t>loop avoidance</a:t>
            </a:r>
            <a:r>
              <a:rPr lang="en-US" altLang="zh-TW" sz="2800" dirty="0" smtClean="0"/>
              <a:t>. The MP2P flow of traffic is called the ‘up’ direction in the DODAG. </a:t>
            </a:r>
            <a:endParaRPr lang="zh-TW" altLang="en-US" sz="2800" dirty="0" smtClean="0"/>
          </a:p>
        </p:txBody>
      </p:sp>
    </p:spTree>
    <p:extLst>
      <p:ext uri="{BB962C8B-B14F-4D97-AF65-F5344CB8AC3E}">
        <p14:creationId xmlns:p14="http://schemas.microsoft.com/office/powerpoint/2010/main" val="29730896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en-US" altLang="zh-TW" smtClean="0"/>
              <a:t>DODAG Example</a:t>
            </a:r>
            <a:endParaRPr lang="zh-TW" altLang="en-US" smtClean="0"/>
          </a:p>
        </p:txBody>
      </p:sp>
      <p:sp>
        <p:nvSpPr>
          <p:cNvPr id="29699" name="內容版面配置區 2"/>
          <p:cNvSpPr>
            <a:spLocks noGrp="1"/>
          </p:cNvSpPr>
          <p:nvPr>
            <p:ph idx="1"/>
          </p:nvPr>
        </p:nvSpPr>
        <p:spPr>
          <a:xfrm>
            <a:off x="457200" y="1196975"/>
            <a:ext cx="8229600" cy="4933950"/>
          </a:xfrm>
        </p:spPr>
        <p:txBody>
          <a:bodyPr/>
          <a:lstStyle/>
          <a:p>
            <a:r>
              <a:rPr lang="en-US" altLang="zh-TW" sz="2400" smtClean="0"/>
              <a:t>Each node has a set of parent nodes</a:t>
            </a:r>
          </a:p>
          <a:p>
            <a:r>
              <a:rPr lang="en-US" altLang="zh-TW" sz="2400" smtClean="0"/>
              <a:t>A node has no knowledge about children </a:t>
            </a:r>
            <a:r>
              <a:rPr lang="en-US" altLang="zh-TW" sz="2400" smtClean="0">
                <a:sym typeface="Wingdings" panose="05000000000000000000" pitchFamily="2" charset="2"/>
              </a:rPr>
              <a:t></a:t>
            </a:r>
            <a:r>
              <a:rPr lang="en-US" altLang="zh-TW" sz="2400" smtClean="0"/>
              <a:t> ONLY upward routes</a:t>
            </a:r>
            <a:endParaRPr lang="zh-TW" altLang="en-US" sz="2400"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532063"/>
            <a:ext cx="6907212"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929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smtClean="0"/>
              <a:t>Routing Loop Detection</a:t>
            </a:r>
            <a:endParaRPr lang="zh-TW" altLang="en-US" smtClean="0"/>
          </a:p>
        </p:txBody>
      </p:sp>
      <p:sp>
        <p:nvSpPr>
          <p:cNvPr id="31747" name="內容版面配置區 2"/>
          <p:cNvSpPr>
            <a:spLocks noGrp="1"/>
          </p:cNvSpPr>
          <p:nvPr>
            <p:ph idx="1"/>
          </p:nvPr>
        </p:nvSpPr>
        <p:spPr/>
        <p:txBody>
          <a:bodyPr/>
          <a:lstStyle/>
          <a:p>
            <a:r>
              <a:rPr lang="en-US" altLang="zh-TW" smtClean="0"/>
              <a:t>If a node receives a packet flagged as moving in the </a:t>
            </a:r>
            <a:r>
              <a:rPr lang="en-US" altLang="zh-TW" smtClean="0">
                <a:solidFill>
                  <a:srgbClr val="FF0000"/>
                </a:solidFill>
              </a:rPr>
              <a:t>Upward</a:t>
            </a:r>
            <a:r>
              <a:rPr lang="en-US" altLang="zh-TW" smtClean="0"/>
              <a:t> direction, and if that packet records that the transmitter is of a lower (lesser) </a:t>
            </a:r>
            <a:r>
              <a:rPr lang="en-US" altLang="zh-TW" smtClean="0">
                <a:solidFill>
                  <a:srgbClr val="FF0000"/>
                </a:solidFill>
              </a:rPr>
              <a:t>Rank</a:t>
            </a:r>
            <a:r>
              <a:rPr lang="en-US" altLang="zh-TW" smtClean="0"/>
              <a:t> than the receiving node, then the receiving node is able to conclude that the packet has not progressed in the Upward </a:t>
            </a:r>
            <a:r>
              <a:rPr lang="en-US" altLang="zh-TW" smtClean="0">
                <a:solidFill>
                  <a:srgbClr val="FF0000"/>
                </a:solidFill>
              </a:rPr>
              <a:t>direction</a:t>
            </a:r>
            <a:r>
              <a:rPr lang="en-US" altLang="zh-TW" smtClean="0"/>
              <a:t> and that the DODAG is inconsistent.</a:t>
            </a:r>
            <a:endParaRPr lang="zh-TW" altLang="en-US" smtClean="0"/>
          </a:p>
        </p:txBody>
      </p:sp>
    </p:spTree>
    <p:extLst>
      <p:ext uri="{BB962C8B-B14F-4D97-AF65-F5344CB8AC3E}">
        <p14:creationId xmlns:p14="http://schemas.microsoft.com/office/powerpoint/2010/main" val="32451544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mtClean="0"/>
              <a:t>Downward Routes</a:t>
            </a:r>
            <a:endParaRPr lang="zh-TW" altLang="en-US" smtClean="0"/>
          </a:p>
        </p:txBody>
      </p:sp>
      <p:sp>
        <p:nvSpPr>
          <p:cNvPr id="32771" name="內容版面配置區 2"/>
          <p:cNvSpPr>
            <a:spLocks noGrp="1"/>
          </p:cNvSpPr>
          <p:nvPr>
            <p:ph idx="1"/>
          </p:nvPr>
        </p:nvSpPr>
        <p:spPr/>
        <p:txBody>
          <a:bodyPr/>
          <a:lstStyle/>
          <a:p>
            <a:r>
              <a:rPr lang="en-US" altLang="zh-TW" dirty="0" smtClean="0"/>
              <a:t>RPL uses Destination Advertisement Object (DAO) messages to establish Downward routes. (for P2MP or P2P) Two modes:</a:t>
            </a:r>
          </a:p>
          <a:p>
            <a:pPr lvl="1"/>
            <a:r>
              <a:rPr lang="en-US" altLang="zh-TW" dirty="0" smtClean="0"/>
              <a:t>Storing (fully </a:t>
            </a:r>
            <a:r>
              <a:rPr lang="en-US" altLang="zh-TW" dirty="0" err="1" smtClean="0"/>
              <a:t>stateful</a:t>
            </a:r>
            <a:r>
              <a:rPr lang="en-US" altLang="zh-TW" dirty="0" smtClean="0"/>
              <a:t>)</a:t>
            </a:r>
          </a:p>
          <a:p>
            <a:pPr lvl="2"/>
            <a:r>
              <a:rPr lang="en-US" altLang="zh-TW" sz="2400" dirty="0" smtClean="0"/>
              <a:t>packet may be directed Down towards the destination by a common ancestor of the source and the destination</a:t>
            </a:r>
          </a:p>
          <a:p>
            <a:pPr lvl="1"/>
            <a:r>
              <a:rPr lang="en-US" altLang="zh-TW" dirty="0" smtClean="0"/>
              <a:t>Non-Storing (fully source routed)</a:t>
            </a:r>
          </a:p>
          <a:p>
            <a:pPr lvl="2"/>
            <a:r>
              <a:rPr lang="en-US" altLang="zh-TW" sz="2400" dirty="0" smtClean="0"/>
              <a:t>packet will travel all the way to a DODAG root before traveling Down.(</a:t>
            </a:r>
            <a:r>
              <a:rPr lang="zh-TW" altLang="en-US" sz="2400" dirty="0" smtClean="0"/>
              <a:t>因為只有</a:t>
            </a:r>
            <a:r>
              <a:rPr lang="en-US" altLang="zh-TW" sz="2400" dirty="0" smtClean="0"/>
              <a:t>root</a:t>
            </a:r>
            <a:r>
              <a:rPr lang="zh-TW" altLang="en-US" sz="2400" dirty="0" smtClean="0"/>
              <a:t>存</a:t>
            </a:r>
            <a:r>
              <a:rPr lang="en-US" altLang="zh-TW" sz="2400" dirty="0" smtClean="0"/>
              <a:t>routing info.)</a:t>
            </a:r>
            <a:endParaRPr lang="en-US" altLang="zh-TW" dirty="0" smtClean="0"/>
          </a:p>
        </p:txBody>
      </p:sp>
      <p:sp>
        <p:nvSpPr>
          <p:cNvPr id="32772" name="矩形 1"/>
          <p:cNvSpPr>
            <a:spLocks noChangeArrowheads="1"/>
          </p:cNvSpPr>
          <p:nvPr/>
        </p:nvSpPr>
        <p:spPr bwMode="auto">
          <a:xfrm>
            <a:off x="900113" y="6237288"/>
            <a:ext cx="450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 A mixed mode of operation is not allowed.</a:t>
            </a:r>
            <a:endParaRPr lang="zh-TW" altLang="en-US" sz="1800">
              <a:solidFill>
                <a:srgbClr val="FF0000"/>
              </a:solidFill>
              <a:ea typeface="新細明體" panose="02020500000000000000" pitchFamily="18" charset="-120"/>
            </a:endParaRPr>
          </a:p>
        </p:txBody>
      </p:sp>
    </p:spTree>
    <p:extLst>
      <p:ext uri="{BB962C8B-B14F-4D97-AF65-F5344CB8AC3E}">
        <p14:creationId xmlns:p14="http://schemas.microsoft.com/office/powerpoint/2010/main" val="197618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pPr>
              <a:defRPr/>
            </a:pPr>
            <a:r>
              <a:rPr lang="en-US" altLang="zh-TW"/>
              <a:t>Copyright reserved 2012 (Ren-Hung Hwang)</a:t>
            </a:r>
          </a:p>
        </p:txBody>
      </p:sp>
      <p:sp>
        <p:nvSpPr>
          <p:cNvPr id="7" name="投影片編號版面配置區 5"/>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C78435A-6FDC-4729-BE71-CA7DD57FEC17}" type="slidenum">
              <a:rPr kumimoji="0" lang="en-US" altLang="zh-TW">
                <a:latin typeface="Garamond" panose="02020404030301010803" pitchFamily="18" charset="0"/>
              </a:rPr>
              <a:pPr eaLnBrk="1" hangingPunct="1"/>
              <a:t>9</a:t>
            </a:fld>
            <a:endParaRPr kumimoji="0" lang="en-US" altLang="zh-TW">
              <a:latin typeface="Garamond" panose="02020404030301010803" pitchFamily="18" charset="0"/>
            </a:endParaRPr>
          </a:p>
        </p:txBody>
      </p:sp>
      <p:sp>
        <p:nvSpPr>
          <p:cNvPr id="10244" name="Rectangle 2"/>
          <p:cNvSpPr>
            <a:spLocks noGrp="1" noChangeArrowheads="1"/>
          </p:cNvSpPr>
          <p:nvPr>
            <p:ph type="title"/>
          </p:nvPr>
        </p:nvSpPr>
        <p:spPr/>
        <p:txBody>
          <a:bodyPr/>
          <a:lstStyle/>
          <a:p>
            <a:pPr eaLnBrk="1" hangingPunct="1"/>
            <a:r>
              <a:rPr lang="en-US" altLang="zh-TW" smtClean="0"/>
              <a:t>IPv6 Header</a:t>
            </a:r>
          </a:p>
        </p:txBody>
      </p:sp>
      <p:sp>
        <p:nvSpPr>
          <p:cNvPr id="10245" name="Rectangle 7"/>
          <p:cNvSpPr>
            <a:spLocks noChangeArrowheads="1"/>
          </p:cNvSpPr>
          <p:nvPr/>
        </p:nvSpPr>
        <p:spPr bwMode="auto">
          <a:xfrm>
            <a:off x="2590800" y="256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0246" name="Rectangle 9"/>
          <p:cNvSpPr>
            <a:spLocks noChangeArrowheads="1"/>
          </p:cNvSpPr>
          <p:nvPr/>
        </p:nvSpPr>
        <p:spPr bwMode="auto">
          <a:xfrm>
            <a:off x="2590800" y="256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aphicFrame>
        <p:nvGraphicFramePr>
          <p:cNvPr id="10247" name="Object 8"/>
          <p:cNvGraphicFramePr>
            <a:graphicFrameLocks noChangeAspect="1"/>
          </p:cNvGraphicFramePr>
          <p:nvPr/>
        </p:nvGraphicFramePr>
        <p:xfrm>
          <a:off x="993775" y="1673225"/>
          <a:ext cx="7280275" cy="3190875"/>
        </p:xfrm>
        <a:graphic>
          <a:graphicData uri="http://schemas.openxmlformats.org/presentationml/2006/ole">
            <mc:AlternateContent xmlns:mc="http://schemas.openxmlformats.org/markup-compatibility/2006">
              <mc:Choice xmlns:v="urn:schemas-microsoft-com:vml" Requires="v">
                <p:oleObj spid="_x0000_s81951" r:id="rId3" imgW="3960876" imgH="1734312" progId="Word.Picture.8">
                  <p:embed/>
                </p:oleObj>
              </mc:Choice>
              <mc:Fallback>
                <p:oleObj r:id="rId3" imgW="3960876" imgH="173431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75" y="1673225"/>
                        <a:ext cx="72802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951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en-US" altLang="zh-TW" smtClean="0"/>
              <a:t>Downward Routing</a:t>
            </a:r>
            <a:endParaRPr lang="zh-TW" altLang="en-US" smtClean="0"/>
          </a:p>
        </p:txBody>
      </p:sp>
      <p:sp>
        <p:nvSpPr>
          <p:cNvPr id="3" name="內容版面配置區 2"/>
          <p:cNvSpPr>
            <a:spLocks noGrp="1"/>
          </p:cNvSpPr>
          <p:nvPr>
            <p:ph idx="1"/>
          </p:nvPr>
        </p:nvSpPr>
        <p:spPr/>
        <p:txBody>
          <a:bodyPr>
            <a:normAutofit fontScale="77500" lnSpcReduction="20000"/>
          </a:bodyPr>
          <a:lstStyle/>
          <a:p>
            <a:pPr>
              <a:defRPr/>
            </a:pPr>
            <a:r>
              <a:rPr lang="en-US" altLang="zh-TW" dirty="0" smtClean="0"/>
              <a:t>Each RPL instance supporting download traffic selects one of the two models</a:t>
            </a:r>
          </a:p>
          <a:p>
            <a:pPr lvl="1">
              <a:defRPr/>
            </a:pPr>
            <a:r>
              <a:rPr lang="en-US" altLang="zh-TW" dirty="0" smtClean="0"/>
              <a:t>“storing” model: nodes maintain routing tables</a:t>
            </a:r>
          </a:p>
          <a:p>
            <a:pPr lvl="2">
              <a:defRPr/>
            </a:pPr>
            <a:r>
              <a:rPr lang="en-US" altLang="zh-TW" dirty="0" smtClean="0"/>
              <a:t>DAO message, including the prefixes and addresses reachable by the sending node, are sent to the parents.</a:t>
            </a:r>
          </a:p>
          <a:p>
            <a:pPr lvl="2">
              <a:defRPr/>
            </a:pPr>
            <a:r>
              <a:rPr lang="en-US" altLang="zh-TW" dirty="0" smtClean="0"/>
              <a:t>Parents store the preferred downward routes and propagate aggregated DAOs upward.</a:t>
            </a:r>
          </a:p>
          <a:p>
            <a:pPr lvl="1">
              <a:defRPr/>
            </a:pPr>
            <a:r>
              <a:rPr lang="en-US" altLang="zh-TW" dirty="0" smtClean="0"/>
              <a:t>“</a:t>
            </a:r>
            <a:r>
              <a:rPr lang="en-US" altLang="zh-TW" dirty="0" err="1" smtClean="0"/>
              <a:t>nonstoring</a:t>
            </a:r>
            <a:r>
              <a:rPr lang="en-US" altLang="zh-TW" dirty="0" smtClean="0"/>
              <a:t>” model: nodes use default routing </a:t>
            </a:r>
            <a:r>
              <a:rPr lang="en-US" altLang="zh-TW" dirty="0" smtClean="0">
                <a:solidFill>
                  <a:srgbClr val="FF0000"/>
                </a:solidFill>
              </a:rPr>
              <a:t>upward</a:t>
            </a:r>
            <a:r>
              <a:rPr lang="en-US" altLang="zh-TW" dirty="0" smtClean="0"/>
              <a:t> and source routing </a:t>
            </a:r>
            <a:r>
              <a:rPr lang="en-US" altLang="zh-TW" dirty="0" smtClean="0">
                <a:solidFill>
                  <a:srgbClr val="FF0000"/>
                </a:solidFill>
              </a:rPr>
              <a:t>downward</a:t>
            </a:r>
            <a:endParaRPr lang="en-US" altLang="zh-TW" dirty="0">
              <a:solidFill>
                <a:srgbClr val="FF0000"/>
              </a:solidFill>
            </a:endParaRPr>
          </a:p>
          <a:p>
            <a:pPr lvl="2">
              <a:defRPr/>
            </a:pPr>
            <a:r>
              <a:rPr lang="en-US" altLang="zh-TW" dirty="0">
                <a:solidFill>
                  <a:srgbClr val="FF0000"/>
                </a:solidFill>
              </a:rPr>
              <a:t>A</a:t>
            </a:r>
            <a:r>
              <a:rPr lang="en-US" altLang="zh-TW" dirty="0" smtClean="0">
                <a:solidFill>
                  <a:srgbClr val="FF0000"/>
                </a:solidFill>
              </a:rPr>
              <a:t>ll downward traffic includes a source routing header specifying each hop along the path</a:t>
            </a:r>
            <a:r>
              <a:rPr lang="en-US" altLang="zh-TW" dirty="0" smtClean="0"/>
              <a:t>. </a:t>
            </a:r>
          </a:p>
          <a:p>
            <a:pPr lvl="2">
              <a:defRPr/>
            </a:pPr>
            <a:r>
              <a:rPr lang="en-US" altLang="zh-TW" dirty="0" smtClean="0"/>
              <a:t>Intermediary routers don’t store any routing information . </a:t>
            </a:r>
          </a:p>
          <a:p>
            <a:pPr lvl="2">
              <a:defRPr/>
            </a:pPr>
            <a:r>
              <a:rPr lang="en-US" altLang="zh-TW" dirty="0" smtClean="0"/>
              <a:t>The DAG root calculate an optional hop by hop source routing path for each advertised destination</a:t>
            </a:r>
            <a:r>
              <a:rPr lang="en-US" altLang="zh-TW" dirty="0"/>
              <a:t>. (IPv6 routing </a:t>
            </a:r>
            <a:r>
              <a:rPr lang="en-US" altLang="zh-TW" dirty="0" smtClean="0"/>
              <a:t>extensions)</a:t>
            </a:r>
          </a:p>
          <a:p>
            <a:pPr lvl="2">
              <a:defRPr/>
            </a:pPr>
            <a:r>
              <a:rPr lang="en-US" altLang="zh-TW" dirty="0" smtClean="0"/>
              <a:t>Messages will be much longer.</a:t>
            </a:r>
          </a:p>
          <a:p>
            <a:pPr lvl="2">
              <a:defRPr/>
            </a:pPr>
            <a:r>
              <a:rPr lang="en-US" altLang="zh-TW" dirty="0" smtClean="0"/>
              <a:t>P2P traffic is always routed to the DAG root.</a:t>
            </a:r>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DDBCC0F-586F-49A9-B9B8-82A255173E2C}" type="slidenum">
              <a:rPr kumimoji="0" lang="zh-TW" altLang="en-US">
                <a:latin typeface="Garamond" panose="02020404030301010803" pitchFamily="18" charset="0"/>
              </a:rPr>
              <a:pPr eaLnBrk="1" hangingPunct="1"/>
              <a:t>90</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14301637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en-US" altLang="zh-TW" smtClean="0"/>
              <a:t>Storing Mode</a:t>
            </a:r>
            <a:endParaRPr lang="zh-TW" altLang="en-US" smtClean="0"/>
          </a:p>
        </p:txBody>
      </p:sp>
      <p:sp>
        <p:nvSpPr>
          <p:cNvPr id="34819" name="內容版面配置區 2"/>
          <p:cNvSpPr>
            <a:spLocks noGrp="1"/>
          </p:cNvSpPr>
          <p:nvPr>
            <p:ph idx="1"/>
          </p:nvPr>
        </p:nvSpPr>
        <p:spPr/>
        <p:txBody>
          <a:bodyPr/>
          <a:lstStyle/>
          <a:p>
            <a:r>
              <a:rPr lang="en-US" altLang="zh-TW" sz="2400" dirty="0" smtClean="0"/>
              <a:t>DAO  messages  are  used  to  advertise </a:t>
            </a:r>
            <a:r>
              <a:rPr lang="en-US" altLang="zh-TW" sz="2400" dirty="0" smtClean="0">
                <a:solidFill>
                  <a:srgbClr val="FF0000"/>
                </a:solidFill>
              </a:rPr>
              <a:t>prefix  reachability  towards  the  leaf  nodes</a:t>
            </a:r>
            <a:r>
              <a:rPr lang="en-US" altLang="zh-TW" sz="2400" dirty="0" smtClean="0"/>
              <a:t>  in  support  of  the  ‘down’  traffic.  </a:t>
            </a:r>
          </a:p>
          <a:p>
            <a:r>
              <a:rPr lang="en-US" altLang="zh-TW" sz="2400" dirty="0" smtClean="0"/>
              <a:t>DAO carries  prefix  information,  valid  lifetime  and  other  information  about  the distance of the prefix. </a:t>
            </a:r>
          </a:p>
          <a:p>
            <a:r>
              <a:rPr lang="en-US" altLang="zh-TW" sz="2400" dirty="0" smtClean="0"/>
              <a:t>As each node joins the graph it will </a:t>
            </a:r>
            <a:r>
              <a:rPr lang="en-US" altLang="zh-TW" sz="2400" dirty="0" smtClean="0">
                <a:solidFill>
                  <a:srgbClr val="FF0000"/>
                </a:solidFill>
              </a:rPr>
              <a:t>send DAO message to its parent set</a:t>
            </a:r>
            <a:r>
              <a:rPr lang="en-US" altLang="zh-TW" sz="2400" dirty="0" smtClean="0"/>
              <a:t>. Alternately, a node or root can poll the sub-dag for DAO message through an  indication  in  the  DIO  message.  </a:t>
            </a:r>
          </a:p>
          <a:p>
            <a:r>
              <a:rPr lang="en-US" altLang="zh-TW" sz="2400" dirty="0" smtClean="0">
                <a:solidFill>
                  <a:srgbClr val="FF0000"/>
                </a:solidFill>
              </a:rPr>
              <a:t>As  each  node  receives  the  DAO  message,  it processes  the  prefix  information  and  adds  a  routing  entry  in  the  routing  table</a:t>
            </a:r>
            <a:r>
              <a:rPr lang="en-US" altLang="zh-TW" sz="2400" dirty="0" smtClean="0"/>
              <a:t>.  </a:t>
            </a:r>
          </a:p>
        </p:txBody>
      </p:sp>
    </p:spTree>
    <p:extLst>
      <p:ext uri="{BB962C8B-B14F-4D97-AF65-F5344CB8AC3E}">
        <p14:creationId xmlns:p14="http://schemas.microsoft.com/office/powerpoint/2010/main" val="5655688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smtClean="0"/>
              <a:t>Storing Mode</a:t>
            </a:r>
            <a:endParaRPr lang="zh-TW" altLang="en-US" smtClean="0"/>
          </a:p>
        </p:txBody>
      </p:sp>
      <p:sp>
        <p:nvSpPr>
          <p:cNvPr id="35843" name="內容版面配置區 2"/>
          <p:cNvSpPr>
            <a:spLocks noGrp="1"/>
          </p:cNvSpPr>
          <p:nvPr>
            <p:ph idx="1"/>
          </p:nvPr>
        </p:nvSpPr>
        <p:spPr/>
        <p:txBody>
          <a:bodyPr/>
          <a:lstStyle/>
          <a:p>
            <a:r>
              <a:rPr lang="en-US" altLang="zh-TW" sz="2400" dirty="0" smtClean="0"/>
              <a:t>It optionally </a:t>
            </a:r>
            <a:r>
              <a:rPr lang="en-US" altLang="zh-TW" sz="2400" dirty="0" smtClean="0">
                <a:solidFill>
                  <a:srgbClr val="FF0000"/>
                </a:solidFill>
              </a:rPr>
              <a:t>aggregates the prefix </a:t>
            </a:r>
            <a:r>
              <a:rPr lang="en-US" altLang="zh-TW" sz="2400" dirty="0" smtClean="0"/>
              <a:t>information received from various nodes in the sub-dag and </a:t>
            </a:r>
            <a:r>
              <a:rPr lang="en-US" altLang="zh-TW" sz="2400" dirty="0" smtClean="0">
                <a:solidFill>
                  <a:srgbClr val="FF0000"/>
                </a:solidFill>
              </a:rPr>
              <a:t>sends a DAO message to its parent set. </a:t>
            </a:r>
          </a:p>
          <a:p>
            <a:r>
              <a:rPr lang="en-US" altLang="zh-TW" sz="2400" dirty="0" smtClean="0"/>
              <a:t>This process continues until the prefix information reaches the root and a complete path to the prefix is setup. </a:t>
            </a:r>
          </a:p>
        </p:txBody>
      </p:sp>
    </p:spTree>
    <p:extLst>
      <p:ext uri="{BB962C8B-B14F-4D97-AF65-F5344CB8AC3E}">
        <p14:creationId xmlns:p14="http://schemas.microsoft.com/office/powerpoint/2010/main" val="16880260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mtClean="0"/>
              <a:t>Non‐storing Mode</a:t>
            </a:r>
            <a:endParaRPr lang="zh-TW" altLang="en-US" smtClean="0"/>
          </a:p>
        </p:txBody>
      </p:sp>
      <p:sp>
        <p:nvSpPr>
          <p:cNvPr id="36867" name="內容版面配置區 2"/>
          <p:cNvSpPr>
            <a:spLocks noGrp="1"/>
          </p:cNvSpPr>
          <p:nvPr>
            <p:ph idx="1"/>
          </p:nvPr>
        </p:nvSpPr>
        <p:spPr/>
        <p:txBody>
          <a:bodyPr/>
          <a:lstStyle/>
          <a:p>
            <a:r>
              <a:rPr lang="en-US" altLang="zh-TW" sz="2600" dirty="0" smtClean="0"/>
              <a:t>When a node A sends a packet to a node B within the RPL domain, </a:t>
            </a:r>
            <a:r>
              <a:rPr lang="en-US" altLang="zh-TW" sz="2600" dirty="0" smtClean="0">
                <a:solidFill>
                  <a:srgbClr val="FF0000"/>
                </a:solidFill>
              </a:rPr>
              <a:t>the packet first follows the graph up to the root</a:t>
            </a:r>
            <a:r>
              <a:rPr lang="en-US" altLang="zh-TW" sz="2600" dirty="0" smtClean="0"/>
              <a:t> where the routing information is stored.</a:t>
            </a:r>
          </a:p>
          <a:p>
            <a:r>
              <a:rPr lang="en-US" altLang="zh-TW" sz="2600" dirty="0" smtClean="0"/>
              <a:t>At this point, the graph </a:t>
            </a:r>
            <a:r>
              <a:rPr lang="en-US" altLang="zh-TW" sz="2600" dirty="0" smtClean="0">
                <a:solidFill>
                  <a:srgbClr val="FF0000"/>
                </a:solidFill>
              </a:rPr>
              <a:t>root inspects the destination, consults its routing table </a:t>
            </a:r>
            <a:r>
              <a:rPr lang="en-US" altLang="zh-TW" sz="2600" dirty="0" smtClean="0"/>
              <a:t>that contains the path to the destination (obtained from DAO messages received).</a:t>
            </a:r>
          </a:p>
          <a:p>
            <a:r>
              <a:rPr lang="en-US" altLang="zh-TW" sz="2600" dirty="0" smtClean="0"/>
              <a:t>The </a:t>
            </a:r>
            <a:r>
              <a:rPr lang="en-US" altLang="zh-TW" sz="2600" dirty="0" smtClean="0">
                <a:solidFill>
                  <a:srgbClr val="FF0000"/>
                </a:solidFill>
              </a:rPr>
              <a:t>root “source -routes” the packet to its destination </a:t>
            </a:r>
            <a:r>
              <a:rPr lang="en-US" altLang="zh-TW" sz="2600" dirty="0" smtClean="0"/>
              <a:t>using a specific routing header for IPv6 (called RH4).</a:t>
            </a:r>
            <a:endParaRPr lang="zh-TW" altLang="en-US" sz="2600" dirty="0" smtClean="0"/>
          </a:p>
        </p:txBody>
      </p:sp>
    </p:spTree>
    <p:extLst>
      <p:ext uri="{BB962C8B-B14F-4D97-AF65-F5344CB8AC3E}">
        <p14:creationId xmlns:p14="http://schemas.microsoft.com/office/powerpoint/2010/main" val="8671819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mtClean="0"/>
              <a:t>Two modes of Operation</a:t>
            </a:r>
            <a:endParaRPr lang="zh-TW" altLang="en-US" smtClean="0"/>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8137525" cy="47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1624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mtClean="0"/>
              <a:t>RPL Control Messages</a:t>
            </a:r>
            <a:endParaRPr lang="zh-TW" altLang="en-US" smtClean="0"/>
          </a:p>
        </p:txBody>
      </p:sp>
      <p:sp>
        <p:nvSpPr>
          <p:cNvPr id="40963" name="內容版面配置區 2"/>
          <p:cNvSpPr>
            <a:spLocks noGrp="1"/>
          </p:cNvSpPr>
          <p:nvPr>
            <p:ph idx="1"/>
          </p:nvPr>
        </p:nvSpPr>
        <p:spPr>
          <a:xfrm>
            <a:off x="468313" y="1052513"/>
            <a:ext cx="8229600" cy="5256212"/>
          </a:xfrm>
        </p:spPr>
        <p:txBody>
          <a:bodyPr/>
          <a:lstStyle/>
          <a:p>
            <a:r>
              <a:rPr lang="en-US" altLang="zh-TW" dirty="0" smtClean="0"/>
              <a:t>RPL Control message are </a:t>
            </a:r>
            <a:r>
              <a:rPr lang="en-US" altLang="zh-TW" dirty="0" smtClean="0">
                <a:solidFill>
                  <a:srgbClr val="FF0000"/>
                </a:solidFill>
              </a:rPr>
              <a:t>ICMPv6 messages</a:t>
            </a:r>
          </a:p>
          <a:p>
            <a:pPr lvl="1"/>
            <a:r>
              <a:rPr lang="en-US" altLang="zh-TW" dirty="0" smtClean="0">
                <a:solidFill>
                  <a:srgbClr val="FF0000"/>
                </a:solidFill>
              </a:rPr>
              <a:t>DAG Information Object (DIO) </a:t>
            </a:r>
            <a:r>
              <a:rPr lang="en-US" altLang="zh-TW" dirty="0" smtClean="0"/>
              <a:t>- carries information that allows a node to discover an RPL Instance, learn its configuration parameters and select DODAG parents</a:t>
            </a:r>
          </a:p>
          <a:p>
            <a:pPr lvl="1"/>
            <a:r>
              <a:rPr lang="en-US" altLang="zh-TW" dirty="0" smtClean="0">
                <a:solidFill>
                  <a:schemeClr val="tx2"/>
                </a:solidFill>
              </a:rPr>
              <a:t>DAG Information Solicitation (DIS) </a:t>
            </a:r>
            <a:r>
              <a:rPr lang="en-US" altLang="zh-TW" dirty="0" smtClean="0"/>
              <a:t>- solicit a DODAG Information Object from a RPL node</a:t>
            </a:r>
          </a:p>
          <a:p>
            <a:pPr lvl="1"/>
            <a:r>
              <a:rPr lang="en-US" altLang="zh-TW" dirty="0" smtClean="0">
                <a:solidFill>
                  <a:srgbClr val="FF0000"/>
                </a:solidFill>
              </a:rPr>
              <a:t>Destination Advertisement Object (DAO) </a:t>
            </a:r>
            <a:r>
              <a:rPr lang="en-US" altLang="zh-TW" dirty="0" smtClean="0"/>
              <a:t>- used to propagate destination information upwards along the DODAG.</a:t>
            </a:r>
          </a:p>
          <a:p>
            <a:pPr lvl="1"/>
            <a:r>
              <a:rPr lang="en-US" altLang="zh-TW" dirty="0" smtClean="0">
                <a:solidFill>
                  <a:schemeClr val="tx2"/>
                </a:solidFill>
              </a:rPr>
              <a:t>DAO-ACK</a:t>
            </a:r>
            <a:r>
              <a:rPr lang="en-US" altLang="zh-TW" dirty="0" smtClean="0"/>
              <a:t>: Destination Advertisement Object Acknowledgement</a:t>
            </a:r>
            <a:endParaRPr lang="zh-TW" altLang="en-US" dirty="0" smtClean="0"/>
          </a:p>
        </p:txBody>
      </p:sp>
      <p:sp>
        <p:nvSpPr>
          <p:cNvPr id="40964" name="矩形 3"/>
          <p:cNvSpPr>
            <a:spLocks noChangeArrowheads="1"/>
          </p:cNvSpPr>
          <p:nvPr/>
        </p:nvSpPr>
        <p:spPr bwMode="auto">
          <a:xfrm>
            <a:off x="827088" y="6237288"/>
            <a:ext cx="277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a:solidFill>
                  <a:srgbClr val="FF0000"/>
                </a:solidFill>
                <a:ea typeface="新細明體" panose="02020500000000000000" pitchFamily="18" charset="-120"/>
              </a:rPr>
              <a:t>+ The 4 secured versions</a:t>
            </a:r>
            <a:endParaRPr lang="zh-TW" altLang="en-US" sz="1800">
              <a:solidFill>
                <a:srgbClr val="FF0000"/>
              </a:solidFill>
              <a:ea typeface="新細明體" panose="02020500000000000000" pitchFamily="18" charset="-120"/>
            </a:endParaRPr>
          </a:p>
        </p:txBody>
      </p:sp>
    </p:spTree>
    <p:extLst>
      <p:ext uri="{BB962C8B-B14F-4D97-AF65-F5344CB8AC3E}">
        <p14:creationId xmlns:p14="http://schemas.microsoft.com/office/powerpoint/2010/main" val="18188543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en-US" altLang="zh-TW" smtClean="0"/>
              <a:t>Control Message Exchange</a:t>
            </a:r>
            <a:endParaRPr lang="zh-TW" altLang="en-US" smtClean="0"/>
          </a:p>
        </p:txBody>
      </p:sp>
      <p:sp>
        <p:nvSpPr>
          <p:cNvPr id="7" name="內容版面配置區 6"/>
          <p:cNvSpPr>
            <a:spLocks noGrp="1"/>
          </p:cNvSpPr>
          <p:nvPr>
            <p:ph idx="1"/>
          </p:nvPr>
        </p:nvSpPr>
        <p:spPr/>
        <p:txBody>
          <a:bodyPr>
            <a:normAutofit fontScale="92500"/>
          </a:bodyPr>
          <a:lstStyle/>
          <a:p>
            <a:pPr>
              <a:defRPr/>
            </a:pPr>
            <a:r>
              <a:rPr lang="en-US" altLang="zh-TW" dirty="0" smtClean="0"/>
              <a:t>Each DODAG,</a:t>
            </a:r>
            <a:r>
              <a:rPr lang="en-US" altLang="zh-TW" dirty="0"/>
              <a:t> uniquely identified by </a:t>
            </a:r>
            <a:r>
              <a:rPr lang="en-US" altLang="zh-TW" dirty="0" err="1"/>
              <a:t>RPLInstanceID</a:t>
            </a:r>
            <a:r>
              <a:rPr lang="en-US" altLang="zh-TW" dirty="0"/>
              <a:t> and </a:t>
            </a:r>
            <a:r>
              <a:rPr lang="en-US" altLang="zh-TW" dirty="0" smtClean="0"/>
              <a:t>DODAGID, is incrementally built from the root to the leaf nodes. </a:t>
            </a:r>
          </a:p>
          <a:p>
            <a:pPr lvl="1">
              <a:defRPr/>
            </a:pPr>
            <a:r>
              <a:rPr lang="en-US" altLang="zh-TW" dirty="0">
                <a:solidFill>
                  <a:srgbClr val="FF0000"/>
                </a:solidFill>
              </a:rPr>
              <a:t>RPL </a:t>
            </a:r>
            <a:r>
              <a:rPr lang="en-US" altLang="zh-TW" dirty="0" smtClean="0">
                <a:solidFill>
                  <a:srgbClr val="FF0000"/>
                </a:solidFill>
              </a:rPr>
              <a:t>nodes send DIOs periodically </a:t>
            </a:r>
            <a:r>
              <a:rPr lang="en-US" altLang="zh-TW" dirty="0">
                <a:solidFill>
                  <a:srgbClr val="FF0000"/>
                </a:solidFill>
              </a:rPr>
              <a:t>via link-local multicasts</a:t>
            </a:r>
            <a:r>
              <a:rPr lang="en-US" altLang="zh-TW" dirty="0"/>
              <a:t>.</a:t>
            </a:r>
          </a:p>
          <a:p>
            <a:pPr lvl="1">
              <a:defRPr/>
            </a:pPr>
            <a:r>
              <a:rPr lang="en-US" altLang="zh-TW" dirty="0"/>
              <a:t>Joining nodes may </a:t>
            </a:r>
            <a:r>
              <a:rPr lang="en-US" altLang="zh-TW" dirty="0">
                <a:solidFill>
                  <a:srgbClr val="FF0000"/>
                </a:solidFill>
              </a:rPr>
              <a:t>request </a:t>
            </a:r>
            <a:r>
              <a:rPr lang="en-US" altLang="zh-TW" dirty="0" smtClean="0">
                <a:solidFill>
                  <a:srgbClr val="FF0000"/>
                </a:solidFill>
              </a:rPr>
              <a:t>DIOs </a:t>
            </a:r>
            <a:r>
              <a:rPr lang="en-US" altLang="zh-TW" dirty="0"/>
              <a:t>from their neighbors by </a:t>
            </a:r>
            <a:r>
              <a:rPr lang="en-US" altLang="zh-TW" dirty="0">
                <a:solidFill>
                  <a:srgbClr val="FF0000"/>
                </a:solidFill>
              </a:rPr>
              <a:t>multicasting </a:t>
            </a:r>
            <a:r>
              <a:rPr lang="en-US" altLang="zh-TW" dirty="0" smtClean="0">
                <a:solidFill>
                  <a:srgbClr val="FF0000"/>
                </a:solidFill>
              </a:rPr>
              <a:t>DIS </a:t>
            </a:r>
            <a:r>
              <a:rPr lang="en-US" altLang="zh-TW" dirty="0" smtClean="0"/>
              <a:t>(DODAG Information Solicitation) .</a:t>
            </a:r>
          </a:p>
          <a:p>
            <a:pPr lvl="1">
              <a:defRPr/>
            </a:pPr>
            <a:r>
              <a:rPr lang="en-US" altLang="zh-TW" dirty="0" smtClean="0"/>
              <a:t>DTSN (Destination Advertisement Trigger Sequence Number) is a </a:t>
            </a:r>
            <a:r>
              <a:rPr lang="en-US" altLang="zh-TW" dirty="0"/>
              <a:t>8-bit unsigned integer set by the issuer of the </a:t>
            </a:r>
            <a:r>
              <a:rPr lang="en-US" altLang="zh-TW" dirty="0" smtClean="0"/>
              <a:t>message. In </a:t>
            </a:r>
            <a:r>
              <a:rPr lang="en-US" altLang="zh-TW" dirty="0"/>
              <a:t>the storing mode, increasing DTSN is to request updated </a:t>
            </a:r>
            <a:r>
              <a:rPr lang="en-US" altLang="zh-TW" dirty="0" smtClean="0"/>
              <a:t>DAOs </a:t>
            </a:r>
            <a:r>
              <a:rPr lang="en-US" altLang="zh-TW" dirty="0"/>
              <a:t>from child nodes</a:t>
            </a:r>
            <a:r>
              <a:rPr lang="en-US" altLang="zh-TW" dirty="0" smtClean="0"/>
              <a:t>.</a:t>
            </a:r>
          </a:p>
          <a:p>
            <a:pPr>
              <a:defRPr/>
            </a:pPr>
            <a:endParaRPr lang="zh-TW" altLang="en-US" dirty="0"/>
          </a:p>
        </p:txBody>
      </p:sp>
      <p:sp>
        <p:nvSpPr>
          <p:cNvPr id="3" name="投影片編號版面配置區 2"/>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644BFA9-A976-487D-9315-69C4AC87A138}" type="slidenum">
              <a:rPr kumimoji="0" lang="zh-TW" altLang="en-US">
                <a:latin typeface="Garamond" panose="02020404030301010803" pitchFamily="18" charset="0"/>
              </a:rPr>
              <a:pPr eaLnBrk="1" hangingPunct="1"/>
              <a:t>96</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37770373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en-US" altLang="zh-TW" smtClean="0"/>
              <a:t>Build a DODAG</a:t>
            </a:r>
            <a:endParaRPr lang="zh-TW" altLang="en-US" smtClean="0"/>
          </a:p>
        </p:txBody>
      </p:sp>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593" t="-1887" r="-296" b="-1482"/>
            </a:stretch>
          </a:blipFill>
          <a:extLst/>
        </p:spPr>
        <p:txBody>
          <a:bodyPr/>
          <a:lstStyle/>
          <a:p>
            <a:pPr>
              <a:defRPr/>
            </a:pPr>
            <a:r>
              <a:rPr lang="en-US">
                <a:noFill/>
              </a:rPr>
              <a:t> </a:t>
            </a:r>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249B3DB-862A-4B3E-993A-A6B0EE66F8B6}" type="slidenum">
              <a:rPr kumimoji="0" lang="zh-TW" altLang="en-US">
                <a:latin typeface="Garamond" panose="02020404030301010803" pitchFamily="18" charset="0"/>
              </a:rPr>
              <a:pPr eaLnBrk="1" hangingPunct="1"/>
              <a:t>97</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7132298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4"/>
          <p:cNvSpPr>
            <a:spLocks noGrp="1"/>
          </p:cNvSpPr>
          <p:nvPr>
            <p:ph type="title"/>
          </p:nvPr>
        </p:nvSpPr>
        <p:spPr/>
        <p:txBody>
          <a:bodyPr/>
          <a:lstStyle/>
          <a:p>
            <a:r>
              <a:rPr lang="en-US" altLang="zh-TW" smtClean="0"/>
              <a:t>Routing Metrics in LLNs</a:t>
            </a:r>
            <a:endParaRPr lang="zh-TW" altLang="en-US"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58D7761-859F-484E-B8D2-DE5016D13E46}" type="slidenum">
              <a:rPr kumimoji="0" lang="zh-TW" altLang="en-US">
                <a:latin typeface="Garamond" panose="02020404030301010803" pitchFamily="18" charset="0"/>
              </a:rPr>
              <a:pPr eaLnBrk="1" hangingPunct="1"/>
              <a:t>98</a:t>
            </a:fld>
            <a:endParaRPr kumimoji="0" lang="zh-TW" altLang="en-US">
              <a:latin typeface="Garamond" panose="02020404030301010803" pitchFamily="18" charset="0"/>
            </a:endParaRP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412875"/>
            <a:ext cx="7754938"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文字方塊 4"/>
          <p:cNvSpPr txBox="1">
            <a:spLocks noChangeArrowheads="1"/>
          </p:cNvSpPr>
          <p:nvPr/>
        </p:nvSpPr>
        <p:spPr bwMode="auto">
          <a:xfrm>
            <a:off x="4860032" y="6160938"/>
            <a:ext cx="401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dirty="0">
                <a:latin typeface="Calibri" panose="020F0502020204030204" pitchFamily="34" charset="0"/>
                <a:ea typeface="新細明體" panose="02020500000000000000" pitchFamily="18" charset="-120"/>
              </a:rPr>
              <a:t>Reference: </a:t>
            </a:r>
            <a:r>
              <a:rPr lang="en-US" altLang="zh-TW" sz="1400" dirty="0" err="1">
                <a:latin typeface="Calibri" panose="020F0502020204030204" pitchFamily="34" charset="0"/>
                <a:ea typeface="新細明體" panose="02020500000000000000" pitchFamily="18" charset="-120"/>
              </a:rPr>
              <a:t>IoT</a:t>
            </a:r>
            <a:r>
              <a:rPr lang="en-US" altLang="zh-TW" sz="1400" dirty="0">
                <a:latin typeface="Calibri" panose="020F0502020204030204" pitchFamily="34" charset="0"/>
                <a:ea typeface="新細明體" panose="02020500000000000000" pitchFamily="18" charset="-120"/>
              </a:rPr>
              <a:t> Workshop RPL Tutorial, Cisco Systems</a:t>
            </a:r>
            <a:endParaRPr lang="zh-TW" altLang="en-US" sz="1400" dirty="0">
              <a:latin typeface="Calibri" panose="020F0502020204030204" pitchFamily="34" charset="0"/>
              <a:ea typeface="新細明體" panose="02020500000000000000" pitchFamily="18" charset="-120"/>
            </a:endParaRPr>
          </a:p>
        </p:txBody>
      </p:sp>
      <p:sp>
        <p:nvSpPr>
          <p:cNvPr id="44038" name="文字方塊 5"/>
          <p:cNvSpPr txBox="1">
            <a:spLocks noChangeArrowheads="1"/>
          </p:cNvSpPr>
          <p:nvPr/>
        </p:nvSpPr>
        <p:spPr bwMode="auto">
          <a:xfrm>
            <a:off x="323528" y="6089650"/>
            <a:ext cx="319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dirty="0">
                <a:ea typeface="新細明體" panose="02020500000000000000" pitchFamily="18" charset="-120"/>
              </a:rPr>
              <a:t>Specified in draft-</a:t>
            </a:r>
            <a:r>
              <a:rPr lang="en-US" altLang="zh-TW" sz="1400" dirty="0" err="1">
                <a:ea typeface="新細明體" panose="02020500000000000000" pitchFamily="18" charset="-120"/>
              </a:rPr>
              <a:t>ietf</a:t>
            </a:r>
            <a:r>
              <a:rPr lang="en-US" altLang="zh-TW" sz="1400" dirty="0">
                <a:ea typeface="新細明體" panose="02020500000000000000" pitchFamily="18" charset="-120"/>
              </a:rPr>
              <a:t>-roll-routing-metrics</a:t>
            </a:r>
            <a:endParaRPr lang="zh-TW" altLang="en-US" sz="1400" dirty="0">
              <a:ea typeface="新細明體" panose="02020500000000000000" pitchFamily="18" charset="-120"/>
            </a:endParaRPr>
          </a:p>
        </p:txBody>
      </p:sp>
      <p:cxnSp>
        <p:nvCxnSpPr>
          <p:cNvPr id="3" name="直線接點 2"/>
          <p:cNvCxnSpPr/>
          <p:nvPr/>
        </p:nvCxnSpPr>
        <p:spPr>
          <a:xfrm>
            <a:off x="5076056" y="4869160"/>
            <a:ext cx="2520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9973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4"/>
          <p:cNvSpPr>
            <a:spLocks noGrp="1"/>
          </p:cNvSpPr>
          <p:nvPr>
            <p:ph type="title"/>
          </p:nvPr>
        </p:nvSpPr>
        <p:spPr/>
        <p:txBody>
          <a:bodyPr/>
          <a:lstStyle/>
          <a:p>
            <a:r>
              <a:rPr lang="en-US" altLang="zh-TW" smtClean="0"/>
              <a:t>Building a DAG-Upward Routing</a:t>
            </a:r>
            <a:endParaRPr lang="zh-TW" altLang="en-US" smtClean="0"/>
          </a:p>
        </p:txBody>
      </p:sp>
      <p:sp>
        <p:nvSpPr>
          <p:cNvPr id="4" name="投影片編號版面配置區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D8EBF70-A9BE-4675-9180-C187F94A4F1B}" type="slidenum">
              <a:rPr kumimoji="0" lang="zh-TW" altLang="en-US">
                <a:latin typeface="Garamond" panose="02020404030301010803" pitchFamily="18" charset="0"/>
              </a:rPr>
              <a:pPr eaLnBrk="1" hangingPunct="1"/>
              <a:t>99</a:t>
            </a:fld>
            <a:endParaRPr kumimoji="0" lang="zh-TW" altLang="en-US">
              <a:latin typeface="Garamond" panose="02020404030301010803" pitchFamily="18" charset="0"/>
            </a:endParaRP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196975"/>
            <a:ext cx="683577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文字方塊 4"/>
          <p:cNvSpPr txBox="1">
            <a:spLocks noChangeArrowheads="1"/>
          </p:cNvSpPr>
          <p:nvPr/>
        </p:nvSpPr>
        <p:spPr bwMode="auto">
          <a:xfrm>
            <a:off x="4860032" y="6115958"/>
            <a:ext cx="401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dirty="0">
                <a:latin typeface="Calibri" panose="020F0502020204030204" pitchFamily="34" charset="0"/>
                <a:ea typeface="新細明體" panose="02020500000000000000" pitchFamily="18" charset="-120"/>
              </a:rPr>
              <a:t>Reference: </a:t>
            </a:r>
            <a:r>
              <a:rPr lang="en-US" altLang="zh-TW" sz="1400" dirty="0" err="1">
                <a:latin typeface="Calibri" panose="020F0502020204030204" pitchFamily="34" charset="0"/>
                <a:ea typeface="新細明體" panose="02020500000000000000" pitchFamily="18" charset="-120"/>
              </a:rPr>
              <a:t>IoT</a:t>
            </a:r>
            <a:r>
              <a:rPr lang="en-US" altLang="zh-TW" sz="1400" dirty="0">
                <a:latin typeface="Calibri" panose="020F0502020204030204" pitchFamily="34" charset="0"/>
                <a:ea typeface="新細明體" panose="02020500000000000000" pitchFamily="18" charset="-120"/>
              </a:rPr>
              <a:t> Workshop RPL Tutorial, Cisco Systems</a:t>
            </a:r>
            <a:endParaRPr lang="zh-TW" altLang="en-US" sz="1400" dirty="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790178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book">
  <a:themeElements>
    <a:clrScheme name="Office 佈景主題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佈景主題">
      <a:majorFont>
        <a:latin typeface="Garamond"/>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佈景主題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佈景主題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佈景主題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佈景主題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佈景主題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Office 佈景主題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Office 佈景主題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Office 佈景主題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Office 佈景主題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nic-white">
  <a:themeElements>
    <a:clrScheme name="twnic-whi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twnic-whit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wnic-whi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wnic-whi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wnic-whi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wnic-whi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twnic-whi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twnic-whi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twnic-whi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twnic-whi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twnic-whi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netbook</Template>
  <TotalTime>2981</TotalTime>
  <Words>9395</Words>
  <Application>Microsoft Office PowerPoint</Application>
  <PresentationFormat>如螢幕大小 (4:3)</PresentationFormat>
  <Paragraphs>1070</Paragraphs>
  <Slides>148</Slides>
  <Notes>37</Notes>
  <HiddenSlides>0</HiddenSlides>
  <MMClips>0</MMClips>
  <ScaleCrop>false</ScaleCrop>
  <HeadingPairs>
    <vt:vector size="8" baseType="variant">
      <vt:variant>
        <vt:lpstr>使用字型</vt:lpstr>
      </vt:variant>
      <vt:variant>
        <vt:i4>10</vt:i4>
      </vt:variant>
      <vt:variant>
        <vt:lpstr>佈景主題</vt:lpstr>
      </vt:variant>
      <vt:variant>
        <vt:i4>2</vt:i4>
      </vt:variant>
      <vt:variant>
        <vt:lpstr>內嵌 OLE 伺服程式</vt:lpstr>
      </vt:variant>
      <vt:variant>
        <vt:i4>2</vt:i4>
      </vt:variant>
      <vt:variant>
        <vt:lpstr>投影片標題</vt:lpstr>
      </vt:variant>
      <vt:variant>
        <vt:i4>148</vt:i4>
      </vt:variant>
    </vt:vector>
  </HeadingPairs>
  <TitlesOfParts>
    <vt:vector size="162" baseType="lpstr">
      <vt:lpstr>Courier</vt:lpstr>
      <vt:lpstr>Courier-Bold</vt:lpstr>
      <vt:lpstr>SimSun</vt:lpstr>
      <vt:lpstr>新細明體</vt:lpstr>
      <vt:lpstr>標楷體</vt:lpstr>
      <vt:lpstr>Arial</vt:lpstr>
      <vt:lpstr>Calibri</vt:lpstr>
      <vt:lpstr>Garamond</vt:lpstr>
      <vt:lpstr>Times New Roman</vt:lpstr>
      <vt:lpstr>Wingdings</vt:lpstr>
      <vt:lpstr>netbook</vt:lpstr>
      <vt:lpstr>twnic-white</vt:lpstr>
      <vt:lpstr>Microsoft Word Picture</vt:lpstr>
      <vt:lpstr>Picture</vt:lpstr>
      <vt:lpstr>IoT Internet Protocols</vt:lpstr>
      <vt:lpstr>Outline</vt:lpstr>
      <vt:lpstr>IoT Protocol Stack</vt:lpstr>
      <vt:lpstr>IoT Protocol Stack</vt:lpstr>
      <vt:lpstr>IoT vs. Internet Protocol Stack</vt:lpstr>
      <vt:lpstr>IoT 2.0 Interoperability</vt:lpstr>
      <vt:lpstr>Internet Protocol Version 6 (IPv6)</vt:lpstr>
      <vt:lpstr>IPv6</vt:lpstr>
      <vt:lpstr>IPv6 Header</vt:lpstr>
      <vt:lpstr>IPv6 Header</vt:lpstr>
      <vt:lpstr>Changes from IPv4 (1/3)</vt:lpstr>
      <vt:lpstr>Changes from IPv4 (2/3)</vt:lpstr>
      <vt:lpstr>Changes from IPv4 (3/3)</vt:lpstr>
      <vt:lpstr>6LoWPAN(RFC 6282): IP on IEEE 802.15.4 Low-Power Wireless Networks</vt:lpstr>
      <vt:lpstr>Outline</vt:lpstr>
      <vt:lpstr>What is 6LoWPAN?</vt:lpstr>
      <vt:lpstr>IETF Low Power Lossy Network Related Working Groups</vt:lpstr>
      <vt:lpstr>IEEE Wireless Standards</vt:lpstr>
      <vt:lpstr>6LoWPAN WG Documents</vt:lpstr>
      <vt:lpstr>6LoWPAN WG Documents</vt:lpstr>
      <vt:lpstr>Motivation</vt:lpstr>
      <vt:lpstr>Motivation</vt:lpstr>
      <vt:lpstr>Motivation</vt:lpstr>
      <vt:lpstr>Goal of 6LowPAN</vt:lpstr>
      <vt:lpstr>Constraints of LoWPAN</vt:lpstr>
      <vt:lpstr>Key Factors for IP over 802.15.4</vt:lpstr>
      <vt:lpstr>Key Factors for IP over 802.15.4</vt:lpstr>
      <vt:lpstr>Topology</vt:lpstr>
      <vt:lpstr>Star topology</vt:lpstr>
      <vt:lpstr>Meshed</vt:lpstr>
      <vt:lpstr>Routed</vt:lpstr>
      <vt:lpstr>6LoWPAN Protocol Stack</vt:lpstr>
      <vt:lpstr>6LoWPAN Key Elements</vt:lpstr>
      <vt:lpstr>Key Concept</vt:lpstr>
      <vt:lpstr>IEEE 802.15.4 Frame Format</vt:lpstr>
      <vt:lpstr>Typical 6LoWPAN Header Stacks</vt:lpstr>
      <vt:lpstr>6LoWPAN Format Design</vt:lpstr>
      <vt:lpstr>6LoWPAN – The First Byte</vt:lpstr>
      <vt:lpstr>6LoWPAN – IPv6 Header</vt:lpstr>
      <vt:lpstr>Dispatch Value Bit Pattern</vt:lpstr>
      <vt:lpstr>IPv6 Header Compression</vt:lpstr>
      <vt:lpstr>HC1 Compressed IPv6 Header [4944]</vt:lpstr>
      <vt:lpstr> LOWPAN_HC1 (common compressed header encoding)</vt:lpstr>
      <vt:lpstr>6LoWPAN – Compressed / UDP or ICMP</vt:lpstr>
      <vt:lpstr>L4 – UDP/ICMP Headers (8 bytes)</vt:lpstr>
      <vt:lpstr>6LoWPAN – Compressed /  Compressed UDP</vt:lpstr>
      <vt:lpstr>6LoWPAN IPv6/UDP Compression Examples</vt:lpstr>
      <vt:lpstr>6LoWPAN – Compressed / TCP</vt:lpstr>
      <vt:lpstr>TCP Header</vt:lpstr>
      <vt:lpstr>LOWPAN_IPHC, NHC [RFC 6282]</vt:lpstr>
      <vt:lpstr> 6LoWPAN Improved IPv6 Header Compression [RFC 6282]</vt:lpstr>
      <vt:lpstr> 6LoWPAN Improved IPv6 Header Compression [RFC 6282]</vt:lpstr>
      <vt:lpstr> 6LoWPAN Improved IPv6 Header Compression [RFC 6282]</vt:lpstr>
      <vt:lpstr> 6LoWPAN Improved IPv6 Header Compression [RFC 6282]</vt:lpstr>
      <vt:lpstr> 6LoWPAN Improved IPv6 Header Compression [RFC 6282]</vt:lpstr>
      <vt:lpstr>Next Header Compression (NHC)</vt:lpstr>
      <vt:lpstr>UDP NHC Format</vt:lpstr>
      <vt:lpstr>Compressing UDP Checksum</vt:lpstr>
      <vt:lpstr>Improved UDP/IPv6 Header Compression Examples</vt:lpstr>
      <vt:lpstr>Fragmentation</vt:lpstr>
      <vt:lpstr>Mesh Addressing Header </vt:lpstr>
      <vt:lpstr>Conclusion</vt:lpstr>
      <vt:lpstr>RPL: The IP routing protocol designed for low power and lossy networks  [RFC 6550]</vt:lpstr>
      <vt:lpstr>What is RPL?</vt:lpstr>
      <vt:lpstr>Working Items of ROLL WG</vt:lpstr>
      <vt:lpstr>Functionality of RPL</vt:lpstr>
      <vt:lpstr>Functionality of RPL</vt:lpstr>
      <vt:lpstr>Functionality of RPL</vt:lpstr>
      <vt:lpstr>Terminology</vt:lpstr>
      <vt:lpstr>DAG and DODAG</vt:lpstr>
      <vt:lpstr>Terminology</vt:lpstr>
      <vt:lpstr>Terminology</vt:lpstr>
      <vt:lpstr>Terminology</vt:lpstr>
      <vt:lpstr>Terminology</vt:lpstr>
      <vt:lpstr>Terminology</vt:lpstr>
      <vt:lpstr>Terminology</vt:lpstr>
      <vt:lpstr>Terminology</vt:lpstr>
      <vt:lpstr>Terminology</vt:lpstr>
      <vt:lpstr>Terminology</vt:lpstr>
      <vt:lpstr>RPLinstanceID</vt:lpstr>
      <vt:lpstr>Topology</vt:lpstr>
      <vt:lpstr>Overview of DODAG Construction</vt:lpstr>
      <vt:lpstr>DODAG Construction (2nd view)</vt:lpstr>
      <vt:lpstr>DODAG Construction (2nd view)</vt:lpstr>
      <vt:lpstr>DODAG Construction (2nd view)</vt:lpstr>
      <vt:lpstr>DODAG Construction (2nd view)</vt:lpstr>
      <vt:lpstr>DODAG Example</vt:lpstr>
      <vt:lpstr>Routing Loop Detection</vt:lpstr>
      <vt:lpstr>Downward Routes</vt:lpstr>
      <vt:lpstr>Downward Routing</vt:lpstr>
      <vt:lpstr>Storing Mode</vt:lpstr>
      <vt:lpstr>Storing Mode</vt:lpstr>
      <vt:lpstr>Non‐storing Mode</vt:lpstr>
      <vt:lpstr>Two modes of Operation</vt:lpstr>
      <vt:lpstr>RPL Control Messages</vt:lpstr>
      <vt:lpstr>Control Message Exchange</vt:lpstr>
      <vt:lpstr>Build a DODAG</vt:lpstr>
      <vt:lpstr>Routing Metrics in LLNs</vt:lpstr>
      <vt:lpstr>Building a DAG-Upward Routing</vt:lpstr>
      <vt:lpstr>Multiple Instances of RPL</vt:lpstr>
      <vt:lpstr>ICMPv6 RPL Control Message</vt:lpstr>
      <vt:lpstr>DODAG Information Object (DIO)</vt:lpstr>
      <vt:lpstr>Trickle Timer</vt:lpstr>
      <vt:lpstr>Trickle Algorithm</vt:lpstr>
      <vt:lpstr>Trickle Algorithm</vt:lpstr>
      <vt:lpstr>Trickle Algorithm</vt:lpstr>
      <vt:lpstr>DODAG Information Object (DIO)</vt:lpstr>
      <vt:lpstr>Options of RPL DIO</vt:lpstr>
      <vt:lpstr>Routing Information Option (Type=3)</vt:lpstr>
      <vt:lpstr>DODAG Information Option (Type=4)</vt:lpstr>
      <vt:lpstr>RPL DIS Message</vt:lpstr>
      <vt:lpstr>Downward Routes and Destination Advertisement</vt:lpstr>
      <vt:lpstr>Destination Advertisement - Example</vt:lpstr>
      <vt:lpstr>DAO Message</vt:lpstr>
      <vt:lpstr>Conclusion</vt:lpstr>
      <vt:lpstr>CoAP: Constrained Application Protocol </vt:lpstr>
      <vt:lpstr>CoAP</vt:lpstr>
      <vt:lpstr>What CoAP is (and is not)</vt:lpstr>
      <vt:lpstr>CoRE Documents</vt:lpstr>
      <vt:lpstr>Constrained IP Networks</vt:lpstr>
      <vt:lpstr>Devices on Constrained Networks</vt:lpstr>
      <vt:lpstr>Application Scope of CoAP</vt:lpstr>
      <vt:lpstr>CoAP vs. HTTP </vt:lpstr>
      <vt:lpstr>CoAP RESTful Applications</vt:lpstr>
      <vt:lpstr>CoAP Server</vt:lpstr>
      <vt:lpstr>CoAP Message Format</vt:lpstr>
      <vt:lpstr>CoAP Code and Message ID</vt:lpstr>
      <vt:lpstr>CoAP Options</vt:lpstr>
      <vt:lpstr>Options</vt:lpstr>
      <vt:lpstr>Examples of Option types</vt:lpstr>
      <vt:lpstr>CoAP Methods</vt:lpstr>
      <vt:lpstr>CoAP URI</vt:lpstr>
      <vt:lpstr>Messaging Model</vt:lpstr>
      <vt:lpstr>Messaging Model</vt:lpstr>
      <vt:lpstr>Example 1 of CoAP Requests</vt:lpstr>
      <vt:lpstr>Example 2a of CoAP Requests</vt:lpstr>
      <vt:lpstr>Example 2b of CoAP Requests</vt:lpstr>
      <vt:lpstr>Example 3a of CoAP Requests (OBSERVE)</vt:lpstr>
      <vt:lpstr>Example 3b of CoAP Requests (OBSERVE)</vt:lpstr>
      <vt:lpstr>Example 4 of CoAP Requests</vt:lpstr>
      <vt:lpstr>Proxying and Caching</vt:lpstr>
      <vt:lpstr>CoAP Caching Model</vt:lpstr>
      <vt:lpstr>CoAP Resource Discovery</vt:lpstr>
      <vt:lpstr>RFC 6690 Link Format</vt:lpstr>
      <vt:lpstr>Example of Resource Discovery</vt:lpstr>
      <vt:lpstr>Example of Resource Discovery</vt:lpstr>
      <vt:lpstr>Summary</vt:lpstr>
      <vt:lpstr>Q&amp;A</vt:lpstr>
    </vt:vector>
  </TitlesOfParts>
  <Company>中正大學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IPv4位址枯竭因應策略</dc:title>
  <dc:creator>rhhwang</dc:creator>
  <cp:lastModifiedBy>User</cp:lastModifiedBy>
  <cp:revision>213</cp:revision>
  <dcterms:created xsi:type="dcterms:W3CDTF">2009-03-20T02:51:28Z</dcterms:created>
  <dcterms:modified xsi:type="dcterms:W3CDTF">2017-12-08T01:55:04Z</dcterms:modified>
</cp:coreProperties>
</file>